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sldIdLst>
    <p:sldId id="256" r:id="rId3"/>
    <p:sldId id="257" r:id="rId4"/>
    <p:sldId id="258" r:id="rId5"/>
    <p:sldId id="263" r:id="rId6"/>
    <p:sldId id="282" r:id="rId7"/>
    <p:sldId id="283" r:id="rId8"/>
    <p:sldId id="284" r:id="rId9"/>
    <p:sldId id="268" r:id="rId10"/>
    <p:sldId id="285" r:id="rId11"/>
    <p:sldId id="286" r:id="rId12"/>
    <p:sldId id="287" r:id="rId13"/>
    <p:sldId id="288" r:id="rId14"/>
    <p:sldId id="265" r:id="rId15"/>
    <p:sldId id="289" r:id="rId16"/>
    <p:sldId id="290" r:id="rId17"/>
    <p:sldId id="291" r:id="rId18"/>
    <p:sldId id="267" r:id="rId19"/>
    <p:sldId id="292" r:id="rId20"/>
    <p:sldId id="293" r:id="rId21"/>
    <p:sldId id="294" r:id="rId22"/>
    <p:sldId id="295" r:id="rId23"/>
    <p:sldId id="264" r:id="rId24"/>
    <p:sldId id="296" r:id="rId25"/>
    <p:sldId id="297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6" d="100"/>
          <a:sy n="56" d="100"/>
        </p:scale>
        <p:origin x="55" y="991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7CF76-7B66-4D30-89F7-694FD6095B0C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23FDB-AC70-4253-9479-9FC675EE4D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10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23FDB-AC70-4253-9479-9FC675EE4DA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28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B6B87-D2B0-4BEE-9896-E0F6FFF11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624AF8B-79C8-4965-B8D1-3EBE423CB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6B21EE-F106-4DD3-8732-8FB7CEF1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97F4-DBFA-4A34-A4E1-97C823F559E9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6EA6B6-6B86-4BC0-B278-AB9E964B1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F1DC9E-1503-4C56-9EB8-E4665280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77FB-F1E1-4398-9273-37301FDE1C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375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AB6CA7-4ED6-4C1A-8E84-CA811D059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8F2027D-0024-4511-8AD1-A73BB276A3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5E05EB-0859-4211-BF3D-44A863D67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068994-F665-4CBF-BD10-203E3B4D2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97F4-DBFA-4A34-A4E1-97C823F559E9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BAE0BE-9168-4295-A4F0-251636EF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67760E-B8A5-4571-BB98-438E7410C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77FB-F1E1-4398-9273-37301FDE1C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648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E861FE-5633-43B9-8901-BD4D0F846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4733623-E996-4D85-8894-B9E63C6A1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9F9EA-9A49-4441-9FFE-BD27C5A9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97F4-DBFA-4A34-A4E1-97C823F559E9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D5FAC6-F4B3-4CDD-9C91-635DE850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B15110-E8C1-44A7-8BDC-E7F40490B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77FB-F1E1-4398-9273-37301FDE1C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761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2D61E4E-BD83-4C23-9056-6E5A03E136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C24CD3-BE3D-4BD4-AA7D-1B6270E6D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766F10-D9A3-4A6E-AD02-7E9AECCF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97F4-DBFA-4A34-A4E1-97C823F559E9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ABC564-F73E-47BD-B7EE-22B631016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D19408-0E0B-437E-9214-C8F4FDF9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77FB-F1E1-4398-9273-37301FDE1C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587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2025/11/30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09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2025/11/30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14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30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764949-BBDB-4D06-B96A-C100DD59A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8C1333-528D-4CC9-9EA2-16BAE9FAC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258956-67DE-4A06-87C5-7554C8BAA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97F4-DBFA-4A34-A4E1-97C823F559E9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F1B7D3-18D1-4AAB-8C36-FC17649AF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9AFE82-2E08-4827-9A10-7CDCCE4B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77FB-F1E1-4398-9273-37301FDE1C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47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C696E6-1D81-43B6-8931-91DB762D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65A7E5-8F10-477F-BAA5-6DB67E7EC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154351-EBD4-4427-9CA4-95B41022C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97F4-DBFA-4A34-A4E1-97C823F559E9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EE21E5-5AFF-4E4E-BE98-9B5A52374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A5CD0D-C9F6-45E6-A48B-DB0B7262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77FB-F1E1-4398-9273-37301FDE1C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960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5EF25-ED32-4C4C-9011-B70015185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7ABDDE-66AC-44CF-952A-28A7C3BA4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0A1D0E-68B9-44E4-82B4-1743C9E04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9C9D3ED-E694-49B1-98C3-F40197FD9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97F4-DBFA-4A34-A4E1-97C823F559E9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1653105-AA3A-48AB-85EF-E34D4613A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028A64-3CC4-4D80-AA93-286B90B5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77FB-F1E1-4398-9273-37301FDE1C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90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831FF-6AAC-45A4-9E42-2A2EF39E0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341CCE-A6DA-4BDD-A655-E21F2F5DC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0F1AA8-CB57-4ED5-AFDB-3D7BA5719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F26A94-53AA-43F6-B65C-FF2735DAC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AFB7EF8-408B-4D53-844C-FF45BDA5E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B3A966E-9A3D-439D-8BD8-8464B0B4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97F4-DBFA-4A34-A4E1-97C823F559E9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9617950-5FD4-4E1C-B405-F66D9907D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ACE79A-0912-4BB3-A198-66465DC51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77FB-F1E1-4398-9273-37301FDE1C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68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831FF-6AAC-45A4-9E42-2A2EF39E0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341CCE-A6DA-4BDD-A655-E21F2F5DC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0F1AA8-CB57-4ED5-AFDB-3D7BA5719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F26A94-53AA-43F6-B65C-FF2735DAC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AFB7EF8-408B-4D53-844C-FF45BDA5E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B3A966E-9A3D-439D-8BD8-8464B0B4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97F4-DBFA-4A34-A4E1-97C823F559E9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9617950-5FD4-4E1C-B405-F66D9907D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ACE79A-0912-4BB3-A198-66465DC51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77FB-F1E1-4398-9273-37301FDE1CE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7605" y="672624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890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619A-2527-4DB8-8F90-6DD15A5EF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DEFC4AB-3F48-470C-9278-96B5493A5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97F4-DBFA-4A34-A4E1-97C823F559E9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2EE28DF-B99E-4D07-9D5A-73B1821F9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67AFC41-E0C9-48C3-9B50-49FD028D6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77FB-F1E1-4398-9273-37301FDE1C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227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9761BD-2EA6-4C42-B90A-3F00F4EB2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97F4-DBFA-4A34-A4E1-97C823F559E9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1A38C2-AB28-4F9F-93F3-1581A4B3E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5C6589-0B68-4726-958E-F5CD97855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77FB-F1E1-4398-9273-37301FDE1C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14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949E3-F7CE-434D-9F82-0C49C328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556F17-C1C4-4C58-B4ED-99074267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596C2F-689C-4DAD-833F-5A32B1006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139D65-0DF1-48F8-BB18-5D97C9B2D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97F4-DBFA-4A34-A4E1-97C823F559E9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A18D5B-F9F1-45A6-8EB8-9EF8F045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41126A-3DF4-4EB0-B93C-B0F949AB1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77FB-F1E1-4398-9273-37301FDE1C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21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CBE8B8-5AFA-445A-8872-235D4B3DD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74A5F0-7E54-415A-B273-39D340679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7D670A-481D-4647-8674-FA59EEA00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097F4-DBFA-4A34-A4E1-97C823F559E9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BCC26C-C8FD-4E39-9442-D7B2C0292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2D82D7-1857-4967-B5B0-547D09424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377FB-F1E1-4398-9273-37301FDE1C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49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8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F2F4A981-2676-4150-83E5-660BE63552D2}"/>
              </a:ext>
            </a:extLst>
          </p:cNvPr>
          <p:cNvSpPr txBox="1"/>
          <p:nvPr/>
        </p:nvSpPr>
        <p:spPr>
          <a:xfrm>
            <a:off x="491941" y="1298579"/>
            <a:ext cx="72913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现状 、归因与破局</a:t>
            </a:r>
            <a:r>
              <a:rPr lang="en-US" altLang="zh-CN" sz="6600" dirty="0">
                <a:solidFill>
                  <a:schemeClr val="tx2">
                    <a:lumMod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 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111C84-6F5F-4310-9FA7-8970E990AB82}"/>
              </a:ext>
            </a:extLst>
          </p:cNvPr>
          <p:cNvSpPr txBox="1"/>
          <p:nvPr/>
        </p:nvSpPr>
        <p:spPr>
          <a:xfrm>
            <a:off x="5323297" y="304464"/>
            <a:ext cx="37769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00" dirty="0"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CLASS SUMMARY</a:t>
            </a:r>
            <a:endParaRPr lang="zh-CN" altLang="en-US" sz="700" dirty="0">
              <a:latin typeface="字魂105号-简雅黑" panose="00000500000000000000" pitchFamily="2" charset="-122"/>
              <a:ea typeface="字魂105号-简雅黑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435BED1-73D2-4B15-95C1-CB85385683FF}"/>
              </a:ext>
            </a:extLst>
          </p:cNvPr>
          <p:cNvSpPr txBox="1"/>
          <p:nvPr/>
        </p:nvSpPr>
        <p:spPr>
          <a:xfrm>
            <a:off x="568943" y="2406575"/>
            <a:ext cx="340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latin typeface="字魂58号-创中黑" panose="00000500000000000000" pitchFamily="2" charset="-122"/>
                <a:ea typeface="字魂58号-创中黑" panose="00000500000000000000" pitchFamily="2" charset="-122"/>
                <a:cs typeface="字魂105号-简雅黑" panose="00000500000000000000" pitchFamily="2" charset="-122"/>
              </a:rPr>
              <a:t>一次班级内部的研讨会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0B89C5-6EFC-4D29-845D-9F3D5552EA6E}"/>
              </a:ext>
            </a:extLst>
          </p:cNvPr>
          <p:cNvGrpSpPr/>
          <p:nvPr/>
        </p:nvGrpSpPr>
        <p:grpSpPr>
          <a:xfrm>
            <a:off x="656475" y="3803915"/>
            <a:ext cx="3044668" cy="584775"/>
            <a:chOff x="1001029" y="4598351"/>
            <a:chExt cx="1513572" cy="584775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CE1F706-DC55-4312-9D6D-03438234B503}"/>
                </a:ext>
              </a:extLst>
            </p:cNvPr>
            <p:cNvSpPr/>
            <p:nvPr/>
          </p:nvSpPr>
          <p:spPr>
            <a:xfrm>
              <a:off x="1001029" y="4622525"/>
              <a:ext cx="1513572" cy="29629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86788D1-3583-4F16-9D43-7A80742BC55F}"/>
                </a:ext>
              </a:extLst>
            </p:cNvPr>
            <p:cNvSpPr txBox="1"/>
            <p:nvPr/>
          </p:nvSpPr>
          <p:spPr>
            <a:xfrm>
              <a:off x="1078294" y="4598351"/>
              <a:ext cx="13571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600" dirty="0">
                  <a:solidFill>
                    <a:schemeClr val="bg1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字魂105号-简雅黑" panose="00000500000000000000" pitchFamily="2" charset="-122"/>
                </a:rPr>
                <a:t>高二（</a:t>
              </a:r>
              <a:r>
                <a:rPr lang="en-US" altLang="zh-CN" sz="1600" dirty="0">
                  <a:solidFill>
                    <a:schemeClr val="bg1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字魂105号-简雅黑" panose="00000500000000000000" pitchFamily="2" charset="-122"/>
                </a:rPr>
                <a:t>14</a:t>
              </a:r>
              <a:r>
                <a:rPr lang="zh-CN" altLang="en-US" sz="1600" dirty="0">
                  <a:solidFill>
                    <a:schemeClr val="bg1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字魂105号-简雅黑" panose="00000500000000000000" pitchFamily="2" charset="-122"/>
                </a:rPr>
                <a:t>）班 主题班会活动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569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357D66-33F6-FAC4-283B-F756BC05E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2B183A1E-BC3F-2958-E189-D4D269FC16DF}"/>
              </a:ext>
            </a:extLst>
          </p:cNvPr>
          <p:cNvSpPr txBox="1"/>
          <p:nvPr/>
        </p:nvSpPr>
        <p:spPr>
          <a:xfrm>
            <a:off x="679450" y="1511975"/>
            <a:ext cx="660120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这关乎我们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学习的效率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。是否常常感到想努力却无处下手，目标远大却步履蹒跚？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         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王阳明（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1472-1529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）通过“龙场悟道”解决了宏大目标与日常行动的路径难题。被贬贵州龙场后，他在绝境中顿悟“致良知”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圣贤之道内在于心，无需外求。由此构建“知行合一”方法论：每日清晨静坐立志，处理驿站琐事时检验动机，夜间记录言行自省。这样的方法让他将宏大理想分解为当下可操作的步骤，三年内助他从困顿蜕变为心学宗师，后平定叛乱、教化民众。</a:t>
            </a:r>
          </a:p>
        </p:txBody>
      </p:sp>
      <p:sp>
        <p:nvSpPr>
          <p:cNvPr id="13" name="AutoShape 2" descr="世界上最伟大的女性，为全人类做出贡献，自己却为之付出代价|居里夫人|居里|玛丽·居里_新浪新闻">
            <a:extLst>
              <a:ext uri="{FF2B5EF4-FFF2-40B4-BE49-F238E27FC236}">
                <a16:creationId xmlns:a16="http://schemas.microsoft.com/office/drawing/2014/main" id="{05F58659-3DC9-DB47-AE85-0C2BF03731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0AF7602-DEA6-C847-CCEF-07C648E8A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052" y="1560743"/>
            <a:ext cx="2913516" cy="396511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203AB6E-30A7-083E-CC77-2DE1521829D2}"/>
              </a:ext>
            </a:extLst>
          </p:cNvPr>
          <p:cNvSpPr txBox="1"/>
          <p:nvPr/>
        </p:nvSpPr>
        <p:spPr>
          <a:xfrm>
            <a:off x="679451" y="906681"/>
            <a:ext cx="66012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    在“想考好大学”的宏大目标，与“今天该做什么”的日常行动之间，是否存在一条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清晰可行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的路径？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CFEDDE9-B3F4-17D8-93F4-BF1E7992D81B}"/>
              </a:ext>
            </a:extLst>
          </p:cNvPr>
          <p:cNvSpPr txBox="1"/>
          <p:nvPr/>
        </p:nvSpPr>
        <p:spPr>
          <a:xfrm>
            <a:off x="675171" y="498002"/>
            <a:ext cx="201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chemeClr val="accent5"/>
                </a:solidFill>
                <a:latin typeface="华康POP1体W5" panose="040B0509000000000000" pitchFamily="81" charset="-128"/>
                <a:ea typeface="华康POP1体W5" panose="040B0509000000000000" pitchFamily="81" charset="-128"/>
                <a:cs typeface="字魂105号-简雅黑" panose="00000500000000000000" pitchFamily="2" charset="-122"/>
              </a:rPr>
              <a:t>方法论之问</a:t>
            </a:r>
          </a:p>
        </p:txBody>
      </p:sp>
    </p:spTree>
    <p:extLst>
      <p:ext uri="{BB962C8B-B14F-4D97-AF65-F5344CB8AC3E}">
        <p14:creationId xmlns:p14="http://schemas.microsoft.com/office/powerpoint/2010/main" val="30389280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29E417-C938-2A8A-9704-DF6851B4C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655EACA6-B2B0-412A-0820-2931B61066E3}"/>
              </a:ext>
            </a:extLst>
          </p:cNvPr>
          <p:cNvSpPr txBox="1"/>
          <p:nvPr/>
        </p:nvSpPr>
        <p:spPr>
          <a:xfrm>
            <a:off x="679450" y="1511975"/>
            <a:ext cx="660120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这关乎我们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存在的形态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。我们是一个命运的共同体，还是一盘孤立的沙砾？ 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       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中国核潜艇总设计师黄旭华（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1926-2024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）用一生诠释了个人与集体的共生关系。隐姓埋名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30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年，为保障国家战略安全，他接受组织安排断绝亲友联系，妻子不知其工作内容。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1988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年核潜艇深潜试验（世界首例总师随艇深潜），他坚持与官兵同潜：“我是总师，更是一名战士，集体安危就是我的安危！”。他突破技术封锁研发出“国之重器”，百名团队成员获国家级荣誉，集体战斗力跃升。</a:t>
            </a:r>
          </a:p>
        </p:txBody>
      </p:sp>
      <p:sp>
        <p:nvSpPr>
          <p:cNvPr id="13" name="AutoShape 2" descr="世界上最伟大的女性，为全人类做出贡献，自己却为之付出代价|居里夫人|居里|玛丽·居里_新浪新闻">
            <a:extLst>
              <a:ext uri="{FF2B5EF4-FFF2-40B4-BE49-F238E27FC236}">
                <a16:creationId xmlns:a16="http://schemas.microsoft.com/office/drawing/2014/main" id="{7E3029BF-631F-CB25-8D22-7940BFCC0C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8A29F6-2541-3B5D-F74B-7FE98CC1D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2249" y="2362503"/>
            <a:ext cx="3630301" cy="34891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419684D-29DD-E01D-FCBE-FE48BF35E147}"/>
              </a:ext>
            </a:extLst>
          </p:cNvPr>
          <p:cNvSpPr txBox="1"/>
          <p:nvPr/>
        </p:nvSpPr>
        <p:spPr>
          <a:xfrm>
            <a:off x="679451" y="906681"/>
            <a:ext cx="66012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    在集体生活中，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个人权益与集体利益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存在着什么样的关系？是“水火不容”还是相辅相成？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4B4AEDC-DDD6-BE8B-2B54-9C8FF8113540}"/>
              </a:ext>
            </a:extLst>
          </p:cNvPr>
          <p:cNvSpPr txBox="1"/>
          <p:nvPr/>
        </p:nvSpPr>
        <p:spPr>
          <a:xfrm>
            <a:off x="675171" y="498002"/>
            <a:ext cx="201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chemeClr val="accent5"/>
                </a:solidFill>
                <a:latin typeface="华康POP1体W5" panose="040B0509000000000000" pitchFamily="81" charset="-128"/>
                <a:ea typeface="华康POP1体W5" panose="040B0509000000000000" pitchFamily="81" charset="-128"/>
                <a:cs typeface="字魂105号-简雅黑" panose="00000500000000000000" pitchFamily="2" charset="-122"/>
              </a:rPr>
              <a:t>凝聚力之问</a:t>
            </a:r>
          </a:p>
        </p:txBody>
      </p:sp>
    </p:spTree>
    <p:extLst>
      <p:ext uri="{BB962C8B-B14F-4D97-AF65-F5344CB8AC3E}">
        <p14:creationId xmlns:p14="http://schemas.microsoft.com/office/powerpoint/2010/main" val="2815793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4BA9DD-B022-B646-96AE-F734E39CC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>
            <a:extLst>
              <a:ext uri="{FF2B5EF4-FFF2-40B4-BE49-F238E27FC236}">
                <a16:creationId xmlns:a16="http://schemas.microsoft.com/office/drawing/2014/main" id="{79F4D9AE-2A94-3A43-2712-7742D8113139}"/>
              </a:ext>
            </a:extLst>
          </p:cNvPr>
          <p:cNvSpPr txBox="1"/>
          <p:nvPr/>
        </p:nvSpPr>
        <p:spPr>
          <a:xfrm>
            <a:off x="588355" y="1771370"/>
            <a:ext cx="2930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40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PART TWO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89AF49A-EBE8-910D-DF3F-EF2F671DAF3E}"/>
              </a:ext>
            </a:extLst>
          </p:cNvPr>
          <p:cNvSpPr txBox="1"/>
          <p:nvPr/>
        </p:nvSpPr>
        <p:spPr>
          <a:xfrm>
            <a:off x="598712" y="2491189"/>
            <a:ext cx="3690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成长型思维</a:t>
            </a:r>
          </a:p>
        </p:txBody>
      </p:sp>
    </p:spTree>
    <p:extLst>
      <p:ext uri="{BB962C8B-B14F-4D97-AF65-F5344CB8AC3E}">
        <p14:creationId xmlns:p14="http://schemas.microsoft.com/office/powerpoint/2010/main" val="211160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00">
        <p:circle/>
      </p:transition>
    </mc:Choice>
    <mc:Fallback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B1168D87-0373-466E-99F5-E31F83CDDDE6}"/>
              </a:ext>
            </a:extLst>
          </p:cNvPr>
          <p:cNvSpPr txBox="1"/>
          <p:nvPr/>
        </p:nvSpPr>
        <p:spPr>
          <a:xfrm>
            <a:off x="3364043" y="207201"/>
            <a:ext cx="527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字魂105号-简雅黑" panose="00000500000000000000" pitchFamily="2" charset="-122"/>
              </a:rPr>
              <a:t>你的大脑运行哪种程序？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05F8D8A-6D47-4CDD-AF75-6C4E54340629}"/>
              </a:ext>
            </a:extLst>
          </p:cNvPr>
          <p:cNvSpPr txBox="1"/>
          <p:nvPr/>
        </p:nvSpPr>
        <p:spPr>
          <a:xfrm>
            <a:off x="3492600" y="1039535"/>
            <a:ext cx="5350502" cy="287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zh-CN" altLang="en-US" sz="28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</a:rPr>
              <a:t>固定型思维 </a:t>
            </a:r>
            <a:r>
              <a:rPr lang="en-US" altLang="zh-CN" sz="28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</a:rPr>
              <a:t>vs. </a:t>
            </a:r>
            <a:r>
              <a:rPr lang="zh-CN" altLang="en-US" sz="28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</a:rPr>
              <a:t>成长型思维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D95356F-D410-4317-A405-51F77686470A}"/>
              </a:ext>
            </a:extLst>
          </p:cNvPr>
          <p:cNvCxnSpPr/>
          <p:nvPr/>
        </p:nvCxnSpPr>
        <p:spPr>
          <a:xfrm>
            <a:off x="2852843" y="2197136"/>
            <a:ext cx="26935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409D977-1D2E-4A41-B885-9470E44C2A03}"/>
              </a:ext>
            </a:extLst>
          </p:cNvPr>
          <p:cNvCxnSpPr/>
          <p:nvPr/>
        </p:nvCxnSpPr>
        <p:spPr>
          <a:xfrm>
            <a:off x="8829246" y="2197136"/>
            <a:ext cx="26935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BCCA5872-88EE-4F7E-B14A-77B6E5C95F6B}"/>
              </a:ext>
            </a:extLst>
          </p:cNvPr>
          <p:cNvSpPr txBox="1"/>
          <p:nvPr/>
        </p:nvSpPr>
        <p:spPr>
          <a:xfrm>
            <a:off x="1971695" y="1585268"/>
            <a:ext cx="201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</a:rPr>
              <a:t>固定型思维 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2A1A108-7C15-4095-95FE-03003DE7C86F}"/>
              </a:ext>
            </a:extLst>
          </p:cNvPr>
          <p:cNvSpPr txBox="1"/>
          <p:nvPr/>
        </p:nvSpPr>
        <p:spPr>
          <a:xfrm>
            <a:off x="7935951" y="1585268"/>
            <a:ext cx="201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</a:rPr>
              <a:t>成长型思维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EA24162-E390-162D-001C-022B09ADB925}"/>
              </a:ext>
            </a:extLst>
          </p:cNvPr>
          <p:cNvSpPr/>
          <p:nvPr/>
        </p:nvSpPr>
        <p:spPr>
          <a:xfrm>
            <a:off x="1157591" y="2266545"/>
            <a:ext cx="3793788" cy="32393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信念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：能力是石头。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行为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：回避挑战、轻易放弃、认为努力无用、害怕评价。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内心独白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：“我天生就不行。”“这太丢人了。”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5664124-8C42-C0DD-3592-5B8B83833743}"/>
              </a:ext>
            </a:extLst>
          </p:cNvPr>
          <p:cNvSpPr/>
          <p:nvPr/>
        </p:nvSpPr>
        <p:spPr>
          <a:xfrm>
            <a:off x="7048134" y="2266545"/>
            <a:ext cx="3793788" cy="32393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信念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：能力是肌肉。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行为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：欢迎挑战、坚持不懈、认为努力是路径、从批评中学习。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内心独白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：“我现在不会，但我可学。”“这次失败，我学到了。”</a:t>
            </a:r>
          </a:p>
        </p:txBody>
      </p:sp>
    </p:spTree>
    <p:extLst>
      <p:ext uri="{BB962C8B-B14F-4D97-AF65-F5344CB8AC3E}">
        <p14:creationId xmlns:p14="http://schemas.microsoft.com/office/powerpoint/2010/main" val="326031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/>
      <p:bldP spid="23" grpId="0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C98BA-224D-2DCC-C55A-31E564876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37E8E7EF-5F78-C31F-AB67-48CAE3A4063D}"/>
              </a:ext>
            </a:extLst>
          </p:cNvPr>
          <p:cNvSpPr txBox="1"/>
          <p:nvPr/>
        </p:nvSpPr>
        <p:spPr>
          <a:xfrm>
            <a:off x="3364043" y="207201"/>
            <a:ext cx="527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字魂105号-简雅黑" panose="00000500000000000000" pitchFamily="2" charset="-122"/>
              </a:rPr>
              <a:t>你的大脑运行哪种程序？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035202B-1BEF-377B-5D92-5843F707ECDE}"/>
              </a:ext>
            </a:extLst>
          </p:cNvPr>
          <p:cNvSpPr txBox="1"/>
          <p:nvPr/>
        </p:nvSpPr>
        <p:spPr>
          <a:xfrm>
            <a:off x="3492600" y="1039535"/>
            <a:ext cx="5350502" cy="287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zh-CN" altLang="en-US" sz="28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</a:rPr>
              <a:t>固定型思维 </a:t>
            </a:r>
            <a:r>
              <a:rPr lang="en-US" altLang="zh-CN" sz="28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</a:rPr>
              <a:t>vs. </a:t>
            </a:r>
            <a:r>
              <a:rPr lang="zh-CN" altLang="en-US" sz="28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</a:rPr>
              <a:t>成长型思维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643D81E-7DF6-0551-33EB-DB0EBC758887}"/>
              </a:ext>
            </a:extLst>
          </p:cNvPr>
          <p:cNvCxnSpPr/>
          <p:nvPr/>
        </p:nvCxnSpPr>
        <p:spPr>
          <a:xfrm>
            <a:off x="2852843" y="2197136"/>
            <a:ext cx="26935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A487B8D4-8B64-EA3B-BF88-20FC88EA7F50}"/>
              </a:ext>
            </a:extLst>
          </p:cNvPr>
          <p:cNvSpPr txBox="1"/>
          <p:nvPr/>
        </p:nvSpPr>
        <p:spPr>
          <a:xfrm>
            <a:off x="1971695" y="1585268"/>
            <a:ext cx="201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</a:rPr>
              <a:t>固定型思维 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51524A2-F417-9CE0-B73D-B4BAB3826157}"/>
              </a:ext>
            </a:extLst>
          </p:cNvPr>
          <p:cNvSpPr/>
          <p:nvPr/>
        </p:nvSpPr>
        <p:spPr>
          <a:xfrm>
            <a:off x="1157590" y="2266545"/>
            <a:ext cx="9474741" cy="32393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固定型思维，它告诉我们，能力是天生的，是块石头，无法改变。所以它让我们害怕挑战，因为挑战可能证明“我不行”；它让我们觉得努力是丢人的，因为“聪明人不需要努力’。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1322DD8-A669-FCF8-13BF-01B5DB37AEA1}"/>
              </a:ext>
            </a:extLst>
          </p:cNvPr>
          <p:cNvSpPr/>
          <p:nvPr/>
        </p:nvSpPr>
        <p:spPr>
          <a:xfrm>
            <a:off x="-9523418" y="2266545"/>
            <a:ext cx="9474741" cy="32393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成长型思维，它告诉我们，能力像肌肉，可以通过锻炼变得强大。所以它让我们欢迎挑战，因为每一次挑战都是锻炼的机会；它让我们珍视努力，因为这是变强的唯一路径。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18E3443-E68B-389E-527A-34FCD9133589}"/>
              </a:ext>
            </a:extLst>
          </p:cNvPr>
          <p:cNvSpPr txBox="1"/>
          <p:nvPr/>
        </p:nvSpPr>
        <p:spPr>
          <a:xfrm>
            <a:off x="-8728772" y="1582054"/>
            <a:ext cx="201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</a:rPr>
              <a:t>成长型思维 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cs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1082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172E03-0CEB-FAF5-4B88-AE199A81C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EE06DE0F-2A1F-E15E-7DD5-256341BD266C}"/>
              </a:ext>
            </a:extLst>
          </p:cNvPr>
          <p:cNvSpPr txBox="1"/>
          <p:nvPr/>
        </p:nvSpPr>
        <p:spPr>
          <a:xfrm>
            <a:off x="3364043" y="207201"/>
            <a:ext cx="527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字魂105号-简雅黑" panose="00000500000000000000" pitchFamily="2" charset="-122"/>
              </a:rPr>
              <a:t>你的大脑运行哪种程序？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8EED32-DB0F-096B-0F6B-758B67ECAB86}"/>
              </a:ext>
            </a:extLst>
          </p:cNvPr>
          <p:cNvSpPr txBox="1"/>
          <p:nvPr/>
        </p:nvSpPr>
        <p:spPr>
          <a:xfrm>
            <a:off x="3492600" y="1039535"/>
            <a:ext cx="5350502" cy="287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zh-CN" altLang="en-US" sz="28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</a:rPr>
              <a:t>固定型思维 </a:t>
            </a:r>
            <a:r>
              <a:rPr lang="en-US" altLang="zh-CN" sz="28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</a:rPr>
              <a:t>vs. </a:t>
            </a:r>
            <a:r>
              <a:rPr lang="zh-CN" altLang="en-US" sz="28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</a:rPr>
              <a:t>成长型思维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14F4F6E-0EB1-7308-2F9B-217151250D5C}"/>
              </a:ext>
            </a:extLst>
          </p:cNvPr>
          <p:cNvCxnSpPr/>
          <p:nvPr/>
        </p:nvCxnSpPr>
        <p:spPr>
          <a:xfrm>
            <a:off x="2852843" y="2197136"/>
            <a:ext cx="26935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F2834200-605B-CCFD-26C8-C632E1EEA3D9}"/>
              </a:ext>
            </a:extLst>
          </p:cNvPr>
          <p:cNvSpPr txBox="1"/>
          <p:nvPr/>
        </p:nvSpPr>
        <p:spPr>
          <a:xfrm>
            <a:off x="13294733" y="1585268"/>
            <a:ext cx="201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</a:rPr>
              <a:t>固定型思维 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AABFC34-E399-5553-517C-0B603CD35501}"/>
              </a:ext>
            </a:extLst>
          </p:cNvPr>
          <p:cNvSpPr/>
          <p:nvPr/>
        </p:nvSpPr>
        <p:spPr>
          <a:xfrm>
            <a:off x="12500084" y="2266545"/>
            <a:ext cx="9474741" cy="32393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固定型思维，它告诉我们，能力是天生的，是块石头，无法改变。所以它让我们害怕挑战，因为挑战可能证明“我不行”；它让我们觉得努力是丢人的，因为“聪明人不需要努力’。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A58115C-271E-5E4A-4893-39A0E4148C51}"/>
              </a:ext>
            </a:extLst>
          </p:cNvPr>
          <p:cNvSpPr/>
          <p:nvPr/>
        </p:nvSpPr>
        <p:spPr>
          <a:xfrm>
            <a:off x="1147871" y="2266545"/>
            <a:ext cx="9474741" cy="32393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成长型思维，它告诉我们，能力像肌肉，可以通过锻炼变得强大。所以它让我们欢迎挑战，因为每一次挑战都是锻炼的机会；它让我们珍视努力，因为这是变强的唯一路径。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BE8F03-E103-088C-BFDF-9B5D69711D04}"/>
              </a:ext>
            </a:extLst>
          </p:cNvPr>
          <p:cNvSpPr txBox="1"/>
          <p:nvPr/>
        </p:nvSpPr>
        <p:spPr>
          <a:xfrm>
            <a:off x="1991150" y="1582054"/>
            <a:ext cx="201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</a:rPr>
              <a:t>成长型思维 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cs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5956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AF0367-787C-91AA-41B5-D25BB2483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>
            <a:extLst>
              <a:ext uri="{FF2B5EF4-FFF2-40B4-BE49-F238E27FC236}">
                <a16:creationId xmlns:a16="http://schemas.microsoft.com/office/drawing/2014/main" id="{D9A28226-A914-2A3F-05EF-AF45C9EB9B49}"/>
              </a:ext>
            </a:extLst>
          </p:cNvPr>
          <p:cNvSpPr txBox="1"/>
          <p:nvPr/>
        </p:nvSpPr>
        <p:spPr>
          <a:xfrm>
            <a:off x="588355" y="1771370"/>
            <a:ext cx="3301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40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PART THREE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A148922-FCBE-8716-554C-3081DCDA24FA}"/>
              </a:ext>
            </a:extLst>
          </p:cNvPr>
          <p:cNvSpPr txBox="1"/>
          <p:nvPr/>
        </p:nvSpPr>
        <p:spPr>
          <a:xfrm>
            <a:off x="588355" y="2479256"/>
            <a:ext cx="452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我们应该怎么做</a:t>
            </a:r>
          </a:p>
        </p:txBody>
      </p:sp>
    </p:spTree>
    <p:extLst>
      <p:ext uri="{BB962C8B-B14F-4D97-AF65-F5344CB8AC3E}">
        <p14:creationId xmlns:p14="http://schemas.microsoft.com/office/powerpoint/2010/main" val="343740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00">
        <p:circle/>
      </p:transition>
    </mc:Choice>
    <mc:Fallback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B1168D87-0373-466E-99F5-E31F83CDDDE6}"/>
              </a:ext>
            </a:extLst>
          </p:cNvPr>
          <p:cNvSpPr txBox="1"/>
          <p:nvPr/>
        </p:nvSpPr>
        <p:spPr>
          <a:xfrm>
            <a:off x="3889268" y="477425"/>
            <a:ext cx="3917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字魂105号-简雅黑" panose="00000500000000000000" pitchFamily="2" charset="-122"/>
              </a:rPr>
              <a:t>我们应该怎么做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DCF3B52-B804-493C-A4AA-1256C577CA74}"/>
              </a:ext>
            </a:extLst>
          </p:cNvPr>
          <p:cNvSpPr txBox="1"/>
          <p:nvPr/>
        </p:nvSpPr>
        <p:spPr>
          <a:xfrm>
            <a:off x="7363578" y="2284416"/>
            <a:ext cx="2743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个人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“微习惯”策略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60EE011-55C0-4281-BEE4-85792280F4DE}"/>
              </a:ext>
            </a:extLst>
          </p:cNvPr>
          <p:cNvGrpSpPr/>
          <p:nvPr/>
        </p:nvGrpSpPr>
        <p:grpSpPr>
          <a:xfrm>
            <a:off x="4394806" y="2546026"/>
            <a:ext cx="2456659" cy="2456659"/>
            <a:chOff x="4534854" y="2284416"/>
            <a:chExt cx="2576776" cy="257677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D2E00C1A-1329-4E2F-B8B9-DB6E20F971CC}"/>
                </a:ext>
              </a:extLst>
            </p:cNvPr>
            <p:cNvGrpSpPr/>
            <p:nvPr/>
          </p:nvGrpSpPr>
          <p:grpSpPr>
            <a:xfrm>
              <a:off x="4534854" y="2284416"/>
              <a:ext cx="2576776" cy="2576776"/>
              <a:chOff x="4220484" y="1967946"/>
              <a:chExt cx="3431631" cy="3431631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E58BD5C-1F50-43F6-8CBD-1927095B4FC6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00" r="12500"/>
              <a:stretch/>
            </p:blipFill>
            <p:spPr>
              <a:xfrm>
                <a:off x="4701764" y="2449226"/>
                <a:ext cx="2469071" cy="2469071"/>
              </a:xfrm>
              <a:prstGeom prst="ellipse">
                <a:avLst/>
              </a:prstGeom>
            </p:spPr>
          </p:pic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348704B7-7B4E-46D0-A2F1-97B516692660}"/>
                  </a:ext>
                </a:extLst>
              </p:cNvPr>
              <p:cNvSpPr/>
              <p:nvPr/>
            </p:nvSpPr>
            <p:spPr>
              <a:xfrm flipH="1">
                <a:off x="4220484" y="1967946"/>
                <a:ext cx="3431631" cy="3431631"/>
              </a:xfrm>
              <a:prstGeom prst="blockArc">
                <a:avLst>
                  <a:gd name="adj1" fmla="val 3543882"/>
                  <a:gd name="adj2" fmla="val 15674150"/>
                  <a:gd name="adj3" fmla="val 1144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8820FBA-C189-4893-8370-0556A2E70ADF}"/>
                </a:ext>
              </a:extLst>
            </p:cNvPr>
            <p:cNvGrpSpPr/>
            <p:nvPr/>
          </p:nvGrpSpPr>
          <p:grpSpPr>
            <a:xfrm>
              <a:off x="6338088" y="2339741"/>
              <a:ext cx="415657" cy="415657"/>
              <a:chOff x="5863167" y="2289733"/>
              <a:chExt cx="465666" cy="465666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3368A635-2364-4D14-9071-42ABA7870E6E}"/>
                  </a:ext>
                </a:extLst>
              </p:cNvPr>
              <p:cNvSpPr/>
              <p:nvPr/>
            </p:nvSpPr>
            <p:spPr>
              <a:xfrm>
                <a:off x="5863167" y="2289733"/>
                <a:ext cx="465666" cy="4656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Freeform: Shape 52">
                <a:extLst>
                  <a:ext uri="{FF2B5EF4-FFF2-40B4-BE49-F238E27FC236}">
                    <a16:creationId xmlns:a16="http://schemas.microsoft.com/office/drawing/2014/main" id="{26BD4CFC-D830-425E-A2A2-7B6ED7A40CCF}"/>
                  </a:ext>
                </a:extLst>
              </p:cNvPr>
              <p:cNvSpPr/>
              <p:nvPr/>
            </p:nvSpPr>
            <p:spPr bwMode="auto">
              <a:xfrm>
                <a:off x="5972539" y="2394173"/>
                <a:ext cx="246922" cy="256785"/>
              </a:xfrm>
              <a:custGeom>
                <a:avLst/>
                <a:gdLst>
                  <a:gd name="T0" fmla="*/ 0 w 124"/>
                  <a:gd name="T1" fmla="*/ 62 h 124"/>
                  <a:gd name="T2" fmla="*/ 124 w 124"/>
                  <a:gd name="T3" fmla="*/ 62 h 124"/>
                  <a:gd name="T4" fmla="*/ 116 w 124"/>
                  <a:gd name="T5" fmla="*/ 60 h 124"/>
                  <a:gd name="T6" fmla="*/ 87 w 124"/>
                  <a:gd name="T7" fmla="*/ 35 h 124"/>
                  <a:gd name="T8" fmla="*/ 116 w 124"/>
                  <a:gd name="T9" fmla="*/ 60 h 124"/>
                  <a:gd name="T10" fmla="*/ 43 w 124"/>
                  <a:gd name="T11" fmla="*/ 95 h 124"/>
                  <a:gd name="T12" fmla="*/ 60 w 124"/>
                  <a:gd name="T13" fmla="*/ 116 h 124"/>
                  <a:gd name="T14" fmla="*/ 64 w 124"/>
                  <a:gd name="T15" fmla="*/ 8 h 124"/>
                  <a:gd name="T16" fmla="*/ 64 w 124"/>
                  <a:gd name="T17" fmla="*/ 36 h 124"/>
                  <a:gd name="T18" fmla="*/ 64 w 124"/>
                  <a:gd name="T19" fmla="*/ 8 h 124"/>
                  <a:gd name="T20" fmla="*/ 100 w 124"/>
                  <a:gd name="T21" fmla="*/ 23 h 124"/>
                  <a:gd name="T22" fmla="*/ 71 w 124"/>
                  <a:gd name="T23" fmla="*/ 9 h 124"/>
                  <a:gd name="T24" fmla="*/ 60 w 124"/>
                  <a:gd name="T25" fmla="*/ 36 h 124"/>
                  <a:gd name="T26" fmla="*/ 60 w 124"/>
                  <a:gd name="T27" fmla="*/ 8 h 124"/>
                  <a:gd name="T28" fmla="*/ 38 w 124"/>
                  <a:gd name="T29" fmla="*/ 31 h 124"/>
                  <a:gd name="T30" fmla="*/ 53 w 124"/>
                  <a:gd name="T31" fmla="*/ 9 h 124"/>
                  <a:gd name="T32" fmla="*/ 40 w 124"/>
                  <a:gd name="T33" fmla="*/ 36 h 124"/>
                  <a:gd name="T34" fmla="*/ 60 w 124"/>
                  <a:gd name="T35" fmla="*/ 60 h 124"/>
                  <a:gd name="T36" fmla="*/ 40 w 124"/>
                  <a:gd name="T37" fmla="*/ 36 h 124"/>
                  <a:gd name="T38" fmla="*/ 60 w 124"/>
                  <a:gd name="T39" fmla="*/ 88 h 124"/>
                  <a:gd name="T40" fmla="*/ 36 w 124"/>
                  <a:gd name="T41" fmla="*/ 64 h 124"/>
                  <a:gd name="T42" fmla="*/ 53 w 124"/>
                  <a:gd name="T43" fmla="*/ 115 h 124"/>
                  <a:gd name="T44" fmla="*/ 40 w 124"/>
                  <a:gd name="T45" fmla="*/ 96 h 124"/>
                  <a:gd name="T46" fmla="*/ 64 w 124"/>
                  <a:gd name="T47" fmla="*/ 116 h 124"/>
                  <a:gd name="T48" fmla="*/ 81 w 124"/>
                  <a:gd name="T49" fmla="*/ 95 h 124"/>
                  <a:gd name="T50" fmla="*/ 64 w 124"/>
                  <a:gd name="T51" fmla="*/ 116 h 124"/>
                  <a:gd name="T52" fmla="*/ 97 w 124"/>
                  <a:gd name="T53" fmla="*/ 103 h 124"/>
                  <a:gd name="T54" fmla="*/ 84 w 124"/>
                  <a:gd name="T55" fmla="*/ 96 h 124"/>
                  <a:gd name="T56" fmla="*/ 64 w 124"/>
                  <a:gd name="T57" fmla="*/ 88 h 124"/>
                  <a:gd name="T58" fmla="*/ 88 w 124"/>
                  <a:gd name="T59" fmla="*/ 64 h 124"/>
                  <a:gd name="T60" fmla="*/ 64 w 124"/>
                  <a:gd name="T61" fmla="*/ 60 h 124"/>
                  <a:gd name="T62" fmla="*/ 84 w 124"/>
                  <a:gd name="T63" fmla="*/ 36 h 124"/>
                  <a:gd name="T64" fmla="*/ 64 w 124"/>
                  <a:gd name="T65" fmla="*/ 60 h 124"/>
                  <a:gd name="T66" fmla="*/ 37 w 124"/>
                  <a:gd name="T67" fmla="*/ 35 h 124"/>
                  <a:gd name="T68" fmla="*/ 8 w 124"/>
                  <a:gd name="T69" fmla="*/ 60 h 124"/>
                  <a:gd name="T70" fmla="*/ 8 w 124"/>
                  <a:gd name="T71" fmla="*/ 64 h 124"/>
                  <a:gd name="T72" fmla="*/ 38 w 124"/>
                  <a:gd name="T73" fmla="*/ 93 h 124"/>
                  <a:gd name="T74" fmla="*/ 8 w 124"/>
                  <a:gd name="T75" fmla="*/ 64 h 124"/>
                  <a:gd name="T76" fmla="*/ 86 w 124"/>
                  <a:gd name="T77" fmla="*/ 93 h 124"/>
                  <a:gd name="T78" fmla="*/ 116 w 124"/>
                  <a:gd name="T79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4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6" y="124"/>
                      <a:pt x="124" y="96"/>
                      <a:pt x="124" y="62"/>
                    </a:cubicBezTo>
                    <a:cubicBezTo>
                      <a:pt x="124" y="28"/>
                      <a:pt x="96" y="0"/>
                      <a:pt x="62" y="0"/>
                    </a:cubicBezTo>
                    <a:close/>
                    <a:moveTo>
                      <a:pt x="116" y="60"/>
                    </a:moveTo>
                    <a:cubicBezTo>
                      <a:pt x="92" y="60"/>
                      <a:pt x="92" y="60"/>
                      <a:pt x="92" y="60"/>
                    </a:cubicBezTo>
                    <a:cubicBezTo>
                      <a:pt x="92" y="51"/>
                      <a:pt x="90" y="43"/>
                      <a:pt x="87" y="35"/>
                    </a:cubicBezTo>
                    <a:cubicBezTo>
                      <a:pt x="93" y="33"/>
                      <a:pt x="98" y="30"/>
                      <a:pt x="102" y="26"/>
                    </a:cubicBezTo>
                    <a:cubicBezTo>
                      <a:pt x="110" y="35"/>
                      <a:pt x="115" y="47"/>
                      <a:pt x="116" y="60"/>
                    </a:cubicBezTo>
                    <a:close/>
                    <a:moveTo>
                      <a:pt x="60" y="116"/>
                    </a:moveTo>
                    <a:cubicBezTo>
                      <a:pt x="53" y="110"/>
                      <a:pt x="48" y="103"/>
                      <a:pt x="43" y="95"/>
                    </a:cubicBezTo>
                    <a:cubicBezTo>
                      <a:pt x="49" y="93"/>
                      <a:pt x="54" y="92"/>
                      <a:pt x="60" y="92"/>
                    </a:cubicBezTo>
                    <a:cubicBezTo>
                      <a:pt x="60" y="116"/>
                      <a:pt x="60" y="116"/>
                      <a:pt x="60" y="116"/>
                    </a:cubicBezTo>
                    <a:cubicBezTo>
                      <a:pt x="60" y="116"/>
                      <a:pt x="60" y="116"/>
                      <a:pt x="60" y="116"/>
                    </a:cubicBezTo>
                    <a:close/>
                    <a:moveTo>
                      <a:pt x="64" y="8"/>
                    </a:moveTo>
                    <a:cubicBezTo>
                      <a:pt x="72" y="14"/>
                      <a:pt x="78" y="23"/>
                      <a:pt x="82" y="33"/>
                    </a:cubicBezTo>
                    <a:cubicBezTo>
                      <a:pt x="76" y="35"/>
                      <a:pt x="70" y="36"/>
                      <a:pt x="64" y="3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8"/>
                      <a:pt x="64" y="8"/>
                      <a:pt x="64" y="8"/>
                    </a:cubicBezTo>
                    <a:close/>
                    <a:moveTo>
                      <a:pt x="71" y="9"/>
                    </a:moveTo>
                    <a:cubicBezTo>
                      <a:pt x="82" y="11"/>
                      <a:pt x="92" y="16"/>
                      <a:pt x="100" y="23"/>
                    </a:cubicBezTo>
                    <a:cubicBezTo>
                      <a:pt x="95" y="26"/>
                      <a:pt x="91" y="29"/>
                      <a:pt x="86" y="31"/>
                    </a:cubicBezTo>
                    <a:cubicBezTo>
                      <a:pt x="82" y="23"/>
                      <a:pt x="77" y="15"/>
                      <a:pt x="71" y="9"/>
                    </a:cubicBezTo>
                    <a:close/>
                    <a:moveTo>
                      <a:pt x="60" y="8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54" y="36"/>
                      <a:pt x="48" y="35"/>
                      <a:pt x="42" y="33"/>
                    </a:cubicBezTo>
                    <a:cubicBezTo>
                      <a:pt x="46" y="23"/>
                      <a:pt x="52" y="14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lose/>
                    <a:moveTo>
                      <a:pt x="38" y="31"/>
                    </a:moveTo>
                    <a:cubicBezTo>
                      <a:pt x="33" y="29"/>
                      <a:pt x="29" y="26"/>
                      <a:pt x="24" y="23"/>
                    </a:cubicBezTo>
                    <a:cubicBezTo>
                      <a:pt x="32" y="16"/>
                      <a:pt x="42" y="11"/>
                      <a:pt x="53" y="9"/>
                    </a:cubicBezTo>
                    <a:cubicBezTo>
                      <a:pt x="47" y="15"/>
                      <a:pt x="42" y="23"/>
                      <a:pt x="38" y="31"/>
                    </a:cubicBezTo>
                    <a:close/>
                    <a:moveTo>
                      <a:pt x="40" y="36"/>
                    </a:moveTo>
                    <a:cubicBezTo>
                      <a:pt x="47" y="38"/>
                      <a:pt x="53" y="40"/>
                      <a:pt x="60" y="4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6" y="52"/>
                      <a:pt x="38" y="44"/>
                      <a:pt x="40" y="36"/>
                    </a:cubicBezTo>
                    <a:close/>
                    <a:moveTo>
                      <a:pt x="60" y="64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54" y="88"/>
                      <a:pt x="48" y="89"/>
                      <a:pt x="42" y="91"/>
                    </a:cubicBezTo>
                    <a:cubicBezTo>
                      <a:pt x="38" y="83"/>
                      <a:pt x="36" y="74"/>
                      <a:pt x="36" y="64"/>
                    </a:cubicBezTo>
                    <a:lnTo>
                      <a:pt x="60" y="64"/>
                    </a:lnTo>
                    <a:close/>
                    <a:moveTo>
                      <a:pt x="53" y="115"/>
                    </a:moveTo>
                    <a:cubicBezTo>
                      <a:pt x="43" y="114"/>
                      <a:pt x="34" y="109"/>
                      <a:pt x="27" y="103"/>
                    </a:cubicBezTo>
                    <a:cubicBezTo>
                      <a:pt x="31" y="100"/>
                      <a:pt x="35" y="98"/>
                      <a:pt x="40" y="96"/>
                    </a:cubicBezTo>
                    <a:cubicBezTo>
                      <a:pt x="43" y="103"/>
                      <a:pt x="48" y="110"/>
                      <a:pt x="53" y="115"/>
                    </a:cubicBezTo>
                    <a:close/>
                    <a:moveTo>
                      <a:pt x="64" y="116"/>
                    </a:moveTo>
                    <a:cubicBezTo>
                      <a:pt x="64" y="92"/>
                      <a:pt x="64" y="92"/>
                      <a:pt x="64" y="92"/>
                    </a:cubicBezTo>
                    <a:cubicBezTo>
                      <a:pt x="70" y="92"/>
                      <a:pt x="75" y="93"/>
                      <a:pt x="81" y="95"/>
                    </a:cubicBezTo>
                    <a:cubicBezTo>
                      <a:pt x="76" y="103"/>
                      <a:pt x="71" y="110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lose/>
                    <a:moveTo>
                      <a:pt x="84" y="96"/>
                    </a:moveTo>
                    <a:cubicBezTo>
                      <a:pt x="89" y="98"/>
                      <a:pt x="93" y="100"/>
                      <a:pt x="97" y="103"/>
                    </a:cubicBezTo>
                    <a:cubicBezTo>
                      <a:pt x="90" y="109"/>
                      <a:pt x="81" y="114"/>
                      <a:pt x="71" y="115"/>
                    </a:cubicBezTo>
                    <a:cubicBezTo>
                      <a:pt x="76" y="110"/>
                      <a:pt x="81" y="103"/>
                      <a:pt x="84" y="96"/>
                    </a:cubicBezTo>
                    <a:close/>
                    <a:moveTo>
                      <a:pt x="82" y="91"/>
                    </a:moveTo>
                    <a:cubicBezTo>
                      <a:pt x="76" y="89"/>
                      <a:pt x="70" y="88"/>
                      <a:pt x="64" y="88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74"/>
                      <a:pt x="86" y="83"/>
                      <a:pt x="82" y="91"/>
                    </a:cubicBezTo>
                    <a:close/>
                    <a:moveTo>
                      <a:pt x="64" y="6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71" y="40"/>
                      <a:pt x="77" y="38"/>
                      <a:pt x="84" y="36"/>
                    </a:cubicBezTo>
                    <a:cubicBezTo>
                      <a:pt x="86" y="44"/>
                      <a:pt x="88" y="52"/>
                      <a:pt x="88" y="60"/>
                    </a:cubicBezTo>
                    <a:lnTo>
                      <a:pt x="64" y="60"/>
                    </a:lnTo>
                    <a:close/>
                    <a:moveTo>
                      <a:pt x="22" y="26"/>
                    </a:moveTo>
                    <a:cubicBezTo>
                      <a:pt x="26" y="30"/>
                      <a:pt x="31" y="33"/>
                      <a:pt x="37" y="35"/>
                    </a:cubicBezTo>
                    <a:cubicBezTo>
                      <a:pt x="34" y="43"/>
                      <a:pt x="32" y="51"/>
                      <a:pt x="32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9" y="47"/>
                      <a:pt x="14" y="35"/>
                      <a:pt x="22" y="26"/>
                    </a:cubicBezTo>
                    <a:close/>
                    <a:moveTo>
                      <a:pt x="8" y="64"/>
                    </a:move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74"/>
                      <a:pt x="34" y="84"/>
                      <a:pt x="38" y="93"/>
                    </a:cubicBezTo>
                    <a:cubicBezTo>
                      <a:pt x="33" y="95"/>
                      <a:pt x="28" y="97"/>
                      <a:pt x="24" y="100"/>
                    </a:cubicBezTo>
                    <a:cubicBezTo>
                      <a:pt x="15" y="91"/>
                      <a:pt x="9" y="78"/>
                      <a:pt x="8" y="64"/>
                    </a:cubicBezTo>
                    <a:close/>
                    <a:moveTo>
                      <a:pt x="100" y="100"/>
                    </a:moveTo>
                    <a:cubicBezTo>
                      <a:pt x="96" y="97"/>
                      <a:pt x="91" y="95"/>
                      <a:pt x="86" y="93"/>
                    </a:cubicBezTo>
                    <a:cubicBezTo>
                      <a:pt x="90" y="84"/>
                      <a:pt x="92" y="74"/>
                      <a:pt x="92" y="6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5" y="78"/>
                      <a:pt x="109" y="91"/>
                      <a:pt x="100" y="1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latin typeface="字魂105号-简雅黑" panose="00000500000000000000" pitchFamily="2" charset="-122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7026291-6168-4AFE-A460-344DA2754896}"/>
                </a:ext>
              </a:extLst>
            </p:cNvPr>
            <p:cNvGrpSpPr/>
            <p:nvPr/>
          </p:nvGrpSpPr>
          <p:grpSpPr>
            <a:xfrm>
              <a:off x="6338088" y="4390211"/>
              <a:ext cx="415657" cy="415657"/>
              <a:chOff x="5863167" y="2289733"/>
              <a:chExt cx="465666" cy="465666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2AEB5AF9-82A3-443E-9A60-84F0590DB347}"/>
                  </a:ext>
                </a:extLst>
              </p:cNvPr>
              <p:cNvSpPr/>
              <p:nvPr/>
            </p:nvSpPr>
            <p:spPr>
              <a:xfrm>
                <a:off x="5863167" y="2289733"/>
                <a:ext cx="465666" cy="4656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Freeform: Shape 52">
                <a:extLst>
                  <a:ext uri="{FF2B5EF4-FFF2-40B4-BE49-F238E27FC236}">
                    <a16:creationId xmlns:a16="http://schemas.microsoft.com/office/drawing/2014/main" id="{6A8C4060-543D-45DE-AED4-DF6035188AB5}"/>
                  </a:ext>
                </a:extLst>
              </p:cNvPr>
              <p:cNvSpPr/>
              <p:nvPr/>
            </p:nvSpPr>
            <p:spPr bwMode="auto">
              <a:xfrm>
                <a:off x="5972539" y="2394173"/>
                <a:ext cx="246922" cy="256785"/>
              </a:xfrm>
              <a:custGeom>
                <a:avLst/>
                <a:gdLst>
                  <a:gd name="T0" fmla="*/ 0 w 124"/>
                  <a:gd name="T1" fmla="*/ 62 h 124"/>
                  <a:gd name="T2" fmla="*/ 124 w 124"/>
                  <a:gd name="T3" fmla="*/ 62 h 124"/>
                  <a:gd name="T4" fmla="*/ 116 w 124"/>
                  <a:gd name="T5" fmla="*/ 60 h 124"/>
                  <a:gd name="T6" fmla="*/ 87 w 124"/>
                  <a:gd name="T7" fmla="*/ 35 h 124"/>
                  <a:gd name="T8" fmla="*/ 116 w 124"/>
                  <a:gd name="T9" fmla="*/ 60 h 124"/>
                  <a:gd name="T10" fmla="*/ 43 w 124"/>
                  <a:gd name="T11" fmla="*/ 95 h 124"/>
                  <a:gd name="T12" fmla="*/ 60 w 124"/>
                  <a:gd name="T13" fmla="*/ 116 h 124"/>
                  <a:gd name="T14" fmla="*/ 64 w 124"/>
                  <a:gd name="T15" fmla="*/ 8 h 124"/>
                  <a:gd name="T16" fmla="*/ 64 w 124"/>
                  <a:gd name="T17" fmla="*/ 36 h 124"/>
                  <a:gd name="T18" fmla="*/ 64 w 124"/>
                  <a:gd name="T19" fmla="*/ 8 h 124"/>
                  <a:gd name="T20" fmla="*/ 100 w 124"/>
                  <a:gd name="T21" fmla="*/ 23 h 124"/>
                  <a:gd name="T22" fmla="*/ 71 w 124"/>
                  <a:gd name="T23" fmla="*/ 9 h 124"/>
                  <a:gd name="T24" fmla="*/ 60 w 124"/>
                  <a:gd name="T25" fmla="*/ 36 h 124"/>
                  <a:gd name="T26" fmla="*/ 60 w 124"/>
                  <a:gd name="T27" fmla="*/ 8 h 124"/>
                  <a:gd name="T28" fmla="*/ 38 w 124"/>
                  <a:gd name="T29" fmla="*/ 31 h 124"/>
                  <a:gd name="T30" fmla="*/ 53 w 124"/>
                  <a:gd name="T31" fmla="*/ 9 h 124"/>
                  <a:gd name="T32" fmla="*/ 40 w 124"/>
                  <a:gd name="T33" fmla="*/ 36 h 124"/>
                  <a:gd name="T34" fmla="*/ 60 w 124"/>
                  <a:gd name="T35" fmla="*/ 60 h 124"/>
                  <a:gd name="T36" fmla="*/ 40 w 124"/>
                  <a:gd name="T37" fmla="*/ 36 h 124"/>
                  <a:gd name="T38" fmla="*/ 60 w 124"/>
                  <a:gd name="T39" fmla="*/ 88 h 124"/>
                  <a:gd name="T40" fmla="*/ 36 w 124"/>
                  <a:gd name="T41" fmla="*/ 64 h 124"/>
                  <a:gd name="T42" fmla="*/ 53 w 124"/>
                  <a:gd name="T43" fmla="*/ 115 h 124"/>
                  <a:gd name="T44" fmla="*/ 40 w 124"/>
                  <a:gd name="T45" fmla="*/ 96 h 124"/>
                  <a:gd name="T46" fmla="*/ 64 w 124"/>
                  <a:gd name="T47" fmla="*/ 116 h 124"/>
                  <a:gd name="T48" fmla="*/ 81 w 124"/>
                  <a:gd name="T49" fmla="*/ 95 h 124"/>
                  <a:gd name="T50" fmla="*/ 64 w 124"/>
                  <a:gd name="T51" fmla="*/ 116 h 124"/>
                  <a:gd name="T52" fmla="*/ 97 w 124"/>
                  <a:gd name="T53" fmla="*/ 103 h 124"/>
                  <a:gd name="T54" fmla="*/ 84 w 124"/>
                  <a:gd name="T55" fmla="*/ 96 h 124"/>
                  <a:gd name="T56" fmla="*/ 64 w 124"/>
                  <a:gd name="T57" fmla="*/ 88 h 124"/>
                  <a:gd name="T58" fmla="*/ 88 w 124"/>
                  <a:gd name="T59" fmla="*/ 64 h 124"/>
                  <a:gd name="T60" fmla="*/ 64 w 124"/>
                  <a:gd name="T61" fmla="*/ 60 h 124"/>
                  <a:gd name="T62" fmla="*/ 84 w 124"/>
                  <a:gd name="T63" fmla="*/ 36 h 124"/>
                  <a:gd name="T64" fmla="*/ 64 w 124"/>
                  <a:gd name="T65" fmla="*/ 60 h 124"/>
                  <a:gd name="T66" fmla="*/ 37 w 124"/>
                  <a:gd name="T67" fmla="*/ 35 h 124"/>
                  <a:gd name="T68" fmla="*/ 8 w 124"/>
                  <a:gd name="T69" fmla="*/ 60 h 124"/>
                  <a:gd name="T70" fmla="*/ 8 w 124"/>
                  <a:gd name="T71" fmla="*/ 64 h 124"/>
                  <a:gd name="T72" fmla="*/ 38 w 124"/>
                  <a:gd name="T73" fmla="*/ 93 h 124"/>
                  <a:gd name="T74" fmla="*/ 8 w 124"/>
                  <a:gd name="T75" fmla="*/ 64 h 124"/>
                  <a:gd name="T76" fmla="*/ 86 w 124"/>
                  <a:gd name="T77" fmla="*/ 93 h 124"/>
                  <a:gd name="T78" fmla="*/ 116 w 124"/>
                  <a:gd name="T79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4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6" y="124"/>
                      <a:pt x="124" y="96"/>
                      <a:pt x="124" y="62"/>
                    </a:cubicBezTo>
                    <a:cubicBezTo>
                      <a:pt x="124" y="28"/>
                      <a:pt x="96" y="0"/>
                      <a:pt x="62" y="0"/>
                    </a:cubicBezTo>
                    <a:close/>
                    <a:moveTo>
                      <a:pt x="116" y="60"/>
                    </a:moveTo>
                    <a:cubicBezTo>
                      <a:pt x="92" y="60"/>
                      <a:pt x="92" y="60"/>
                      <a:pt x="92" y="60"/>
                    </a:cubicBezTo>
                    <a:cubicBezTo>
                      <a:pt x="92" y="51"/>
                      <a:pt x="90" y="43"/>
                      <a:pt x="87" y="35"/>
                    </a:cubicBezTo>
                    <a:cubicBezTo>
                      <a:pt x="93" y="33"/>
                      <a:pt x="98" y="30"/>
                      <a:pt x="102" y="26"/>
                    </a:cubicBezTo>
                    <a:cubicBezTo>
                      <a:pt x="110" y="35"/>
                      <a:pt x="115" y="47"/>
                      <a:pt x="116" y="60"/>
                    </a:cubicBezTo>
                    <a:close/>
                    <a:moveTo>
                      <a:pt x="60" y="116"/>
                    </a:moveTo>
                    <a:cubicBezTo>
                      <a:pt x="53" y="110"/>
                      <a:pt x="48" y="103"/>
                      <a:pt x="43" y="95"/>
                    </a:cubicBezTo>
                    <a:cubicBezTo>
                      <a:pt x="49" y="93"/>
                      <a:pt x="54" y="92"/>
                      <a:pt x="60" y="92"/>
                    </a:cubicBezTo>
                    <a:cubicBezTo>
                      <a:pt x="60" y="116"/>
                      <a:pt x="60" y="116"/>
                      <a:pt x="60" y="116"/>
                    </a:cubicBezTo>
                    <a:cubicBezTo>
                      <a:pt x="60" y="116"/>
                      <a:pt x="60" y="116"/>
                      <a:pt x="60" y="116"/>
                    </a:cubicBezTo>
                    <a:close/>
                    <a:moveTo>
                      <a:pt x="64" y="8"/>
                    </a:moveTo>
                    <a:cubicBezTo>
                      <a:pt x="72" y="14"/>
                      <a:pt x="78" y="23"/>
                      <a:pt x="82" y="33"/>
                    </a:cubicBezTo>
                    <a:cubicBezTo>
                      <a:pt x="76" y="35"/>
                      <a:pt x="70" y="36"/>
                      <a:pt x="64" y="3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8"/>
                      <a:pt x="64" y="8"/>
                      <a:pt x="64" y="8"/>
                    </a:cubicBezTo>
                    <a:close/>
                    <a:moveTo>
                      <a:pt x="71" y="9"/>
                    </a:moveTo>
                    <a:cubicBezTo>
                      <a:pt x="82" y="11"/>
                      <a:pt x="92" y="16"/>
                      <a:pt x="100" y="23"/>
                    </a:cubicBezTo>
                    <a:cubicBezTo>
                      <a:pt x="95" y="26"/>
                      <a:pt x="91" y="29"/>
                      <a:pt x="86" y="31"/>
                    </a:cubicBezTo>
                    <a:cubicBezTo>
                      <a:pt x="82" y="23"/>
                      <a:pt x="77" y="15"/>
                      <a:pt x="71" y="9"/>
                    </a:cubicBezTo>
                    <a:close/>
                    <a:moveTo>
                      <a:pt x="60" y="8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54" y="36"/>
                      <a:pt x="48" y="35"/>
                      <a:pt x="42" y="33"/>
                    </a:cubicBezTo>
                    <a:cubicBezTo>
                      <a:pt x="46" y="23"/>
                      <a:pt x="52" y="14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lose/>
                    <a:moveTo>
                      <a:pt x="38" y="31"/>
                    </a:moveTo>
                    <a:cubicBezTo>
                      <a:pt x="33" y="29"/>
                      <a:pt x="29" y="26"/>
                      <a:pt x="24" y="23"/>
                    </a:cubicBezTo>
                    <a:cubicBezTo>
                      <a:pt x="32" y="16"/>
                      <a:pt x="42" y="11"/>
                      <a:pt x="53" y="9"/>
                    </a:cubicBezTo>
                    <a:cubicBezTo>
                      <a:pt x="47" y="15"/>
                      <a:pt x="42" y="23"/>
                      <a:pt x="38" y="31"/>
                    </a:cubicBezTo>
                    <a:close/>
                    <a:moveTo>
                      <a:pt x="40" y="36"/>
                    </a:moveTo>
                    <a:cubicBezTo>
                      <a:pt x="47" y="38"/>
                      <a:pt x="53" y="40"/>
                      <a:pt x="60" y="4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6" y="52"/>
                      <a:pt x="38" y="44"/>
                      <a:pt x="40" y="36"/>
                    </a:cubicBezTo>
                    <a:close/>
                    <a:moveTo>
                      <a:pt x="60" y="64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54" y="88"/>
                      <a:pt x="48" y="89"/>
                      <a:pt x="42" y="91"/>
                    </a:cubicBezTo>
                    <a:cubicBezTo>
                      <a:pt x="38" y="83"/>
                      <a:pt x="36" y="74"/>
                      <a:pt x="36" y="64"/>
                    </a:cubicBezTo>
                    <a:lnTo>
                      <a:pt x="60" y="64"/>
                    </a:lnTo>
                    <a:close/>
                    <a:moveTo>
                      <a:pt x="53" y="115"/>
                    </a:moveTo>
                    <a:cubicBezTo>
                      <a:pt x="43" y="114"/>
                      <a:pt x="34" y="109"/>
                      <a:pt x="27" y="103"/>
                    </a:cubicBezTo>
                    <a:cubicBezTo>
                      <a:pt x="31" y="100"/>
                      <a:pt x="35" y="98"/>
                      <a:pt x="40" y="96"/>
                    </a:cubicBezTo>
                    <a:cubicBezTo>
                      <a:pt x="43" y="103"/>
                      <a:pt x="48" y="110"/>
                      <a:pt x="53" y="115"/>
                    </a:cubicBezTo>
                    <a:close/>
                    <a:moveTo>
                      <a:pt x="64" y="116"/>
                    </a:moveTo>
                    <a:cubicBezTo>
                      <a:pt x="64" y="92"/>
                      <a:pt x="64" y="92"/>
                      <a:pt x="64" y="92"/>
                    </a:cubicBezTo>
                    <a:cubicBezTo>
                      <a:pt x="70" y="92"/>
                      <a:pt x="75" y="93"/>
                      <a:pt x="81" y="95"/>
                    </a:cubicBezTo>
                    <a:cubicBezTo>
                      <a:pt x="76" y="103"/>
                      <a:pt x="71" y="110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lose/>
                    <a:moveTo>
                      <a:pt x="84" y="96"/>
                    </a:moveTo>
                    <a:cubicBezTo>
                      <a:pt x="89" y="98"/>
                      <a:pt x="93" y="100"/>
                      <a:pt x="97" y="103"/>
                    </a:cubicBezTo>
                    <a:cubicBezTo>
                      <a:pt x="90" y="109"/>
                      <a:pt x="81" y="114"/>
                      <a:pt x="71" y="115"/>
                    </a:cubicBezTo>
                    <a:cubicBezTo>
                      <a:pt x="76" y="110"/>
                      <a:pt x="81" y="103"/>
                      <a:pt x="84" y="96"/>
                    </a:cubicBezTo>
                    <a:close/>
                    <a:moveTo>
                      <a:pt x="82" y="91"/>
                    </a:moveTo>
                    <a:cubicBezTo>
                      <a:pt x="76" y="89"/>
                      <a:pt x="70" y="88"/>
                      <a:pt x="64" y="88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74"/>
                      <a:pt x="86" y="83"/>
                      <a:pt x="82" y="91"/>
                    </a:cubicBezTo>
                    <a:close/>
                    <a:moveTo>
                      <a:pt x="64" y="6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71" y="40"/>
                      <a:pt x="77" y="38"/>
                      <a:pt x="84" y="36"/>
                    </a:cubicBezTo>
                    <a:cubicBezTo>
                      <a:pt x="86" y="44"/>
                      <a:pt x="88" y="52"/>
                      <a:pt x="88" y="60"/>
                    </a:cubicBezTo>
                    <a:lnTo>
                      <a:pt x="64" y="60"/>
                    </a:lnTo>
                    <a:close/>
                    <a:moveTo>
                      <a:pt x="22" y="26"/>
                    </a:moveTo>
                    <a:cubicBezTo>
                      <a:pt x="26" y="30"/>
                      <a:pt x="31" y="33"/>
                      <a:pt x="37" y="35"/>
                    </a:cubicBezTo>
                    <a:cubicBezTo>
                      <a:pt x="34" y="43"/>
                      <a:pt x="32" y="51"/>
                      <a:pt x="32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9" y="47"/>
                      <a:pt x="14" y="35"/>
                      <a:pt x="22" y="26"/>
                    </a:cubicBezTo>
                    <a:close/>
                    <a:moveTo>
                      <a:pt x="8" y="64"/>
                    </a:move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74"/>
                      <a:pt x="34" y="84"/>
                      <a:pt x="38" y="93"/>
                    </a:cubicBezTo>
                    <a:cubicBezTo>
                      <a:pt x="33" y="95"/>
                      <a:pt x="28" y="97"/>
                      <a:pt x="24" y="100"/>
                    </a:cubicBezTo>
                    <a:cubicBezTo>
                      <a:pt x="15" y="91"/>
                      <a:pt x="9" y="78"/>
                      <a:pt x="8" y="64"/>
                    </a:cubicBezTo>
                    <a:close/>
                    <a:moveTo>
                      <a:pt x="100" y="100"/>
                    </a:moveTo>
                    <a:cubicBezTo>
                      <a:pt x="96" y="97"/>
                      <a:pt x="91" y="95"/>
                      <a:pt x="86" y="93"/>
                    </a:cubicBezTo>
                    <a:cubicBezTo>
                      <a:pt x="90" y="84"/>
                      <a:pt x="92" y="74"/>
                      <a:pt x="92" y="6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5" y="78"/>
                      <a:pt x="109" y="91"/>
                      <a:pt x="100" y="1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latin typeface="字魂105号-简雅黑" panose="00000500000000000000" pitchFamily="2" charset="-122"/>
                </a:endParaRPr>
              </a:p>
            </p:txBody>
          </p:sp>
        </p:grp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0A09C0EA-C54D-4B53-BDEA-05C67E3AA1D4}"/>
              </a:ext>
            </a:extLst>
          </p:cNvPr>
          <p:cNvSpPr txBox="1"/>
          <p:nvPr/>
        </p:nvSpPr>
        <p:spPr>
          <a:xfrm>
            <a:off x="7351649" y="2795215"/>
            <a:ext cx="345609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6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  <a:cs typeface="字魂105号-简雅黑" panose="00000500000000000000" pitchFamily="2" charset="-122"/>
              </a:rPr>
              <a:t>目标：从“学好数学！”空虚乏力的口号转向“我一定要弄懂这道题！”的踏实与务实。</a:t>
            </a:r>
            <a:endParaRPr lang="en-US" altLang="zh-CN" sz="1600" spc="100" dirty="0">
              <a:solidFill>
                <a:schemeClr val="tx1">
                  <a:lumMod val="85000"/>
                  <a:lumOff val="15000"/>
                </a:schemeClr>
              </a:solidFill>
              <a:latin typeface="华康POP1体W5" panose="040B0509000000000000" pitchFamily="81" charset="-128"/>
              <a:ea typeface="华康POP1体W5" panose="040B0509000000000000" pitchFamily="81" charset="-128"/>
              <a:cs typeface="字魂105号-简雅黑" panose="00000500000000000000" pitchFamily="2" charset="-122"/>
            </a:endParaRPr>
          </a:p>
          <a:p>
            <a:pPr algn="just">
              <a:lnSpc>
                <a:spcPts val="1600"/>
              </a:lnSpc>
            </a:pPr>
            <a:r>
              <a:rPr lang="zh-CN" altLang="en-US" sz="16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  <a:cs typeface="字魂105号-简雅黑" panose="00000500000000000000" pitchFamily="2" charset="-122"/>
              </a:rPr>
              <a:t>核心：目标微小到不可能失败，用持续小赢重塑信心。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45E67CC-7DD1-442B-BEC3-1EDE234EA9D0}"/>
              </a:ext>
            </a:extLst>
          </p:cNvPr>
          <p:cNvSpPr txBox="1"/>
          <p:nvPr/>
        </p:nvSpPr>
        <p:spPr>
          <a:xfrm>
            <a:off x="7363578" y="4091994"/>
            <a:ext cx="3035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小组 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构建学习共同体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793CAB8-DE11-4BF4-A3B0-B1778D54ADEF}"/>
              </a:ext>
            </a:extLst>
          </p:cNvPr>
          <p:cNvSpPr txBox="1"/>
          <p:nvPr/>
        </p:nvSpPr>
        <p:spPr>
          <a:xfrm>
            <a:off x="7363578" y="4556102"/>
            <a:ext cx="345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6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  <a:cs typeface="字魂105号-简雅黑" panose="00000500000000000000" pitchFamily="2" charset="-122"/>
              </a:rPr>
              <a:t>同学之间形成的小组关系，应实现知识的价值交换，而非单向帮助。优势互补，共同攻坚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C4F6AD4-860C-4691-8165-2FACD8043BA2}"/>
              </a:ext>
            </a:extLst>
          </p:cNvPr>
          <p:cNvSpPr txBox="1"/>
          <p:nvPr/>
        </p:nvSpPr>
        <p:spPr>
          <a:xfrm>
            <a:off x="909605" y="2284416"/>
            <a:ext cx="2650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班级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 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学习氛围营造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109C74B-748D-4A88-81AD-69AE93EF5E71}"/>
              </a:ext>
            </a:extLst>
          </p:cNvPr>
          <p:cNvSpPr txBox="1"/>
          <p:nvPr/>
        </p:nvSpPr>
        <p:spPr>
          <a:xfrm>
            <a:off x="909605" y="2819881"/>
            <a:ext cx="32843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  <a:cs typeface="字魂105号-简雅黑" panose="00000500000000000000" pitchFamily="2" charset="-122"/>
              </a:rPr>
              <a:t>约定：在关键学习时段，如课前五分钟。课后五分钟；上课及自习等进行学习的关键时段，创造零干扰的专注环境。</a:t>
            </a:r>
            <a:endParaRPr lang="en-US" altLang="zh-CN" spc="100" dirty="0">
              <a:solidFill>
                <a:schemeClr val="tx1">
                  <a:lumMod val="75000"/>
                  <a:lumOff val="25000"/>
                </a:schemeClr>
              </a:solidFill>
              <a:latin typeface="华康POP1体W5" panose="040B0509000000000000" pitchFamily="81" charset="-128"/>
              <a:ea typeface="华康POP1体W5" panose="040B0509000000000000" pitchFamily="81" charset="-128"/>
              <a:cs typeface="字魂105号-简雅黑" panose="00000500000000000000" pitchFamily="2" charset="-122"/>
            </a:endParaRPr>
          </a:p>
          <a:p>
            <a:pPr algn="just">
              <a:lnSpc>
                <a:spcPts val="2000"/>
              </a:lnSpc>
            </a:pPr>
            <a:r>
              <a:rPr lang="zh-CN" altLang="en-US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华康POP1体W5" panose="040B0509000000000000" pitchFamily="81" charset="-128"/>
                <a:ea typeface="华康POP1体W5" panose="040B0509000000000000" pitchFamily="81" charset="-128"/>
                <a:cs typeface="字魂105号-简雅黑" panose="00000500000000000000" pitchFamily="2" charset="-122"/>
              </a:rPr>
              <a:t>核心：降低所有人的“启动成本”，及个人意识的形成和习惯的养成，是对彼此时间的尊重。</a:t>
            </a:r>
          </a:p>
        </p:txBody>
      </p:sp>
    </p:spTree>
    <p:extLst>
      <p:ext uri="{BB962C8B-B14F-4D97-AF65-F5344CB8AC3E}">
        <p14:creationId xmlns:p14="http://schemas.microsoft.com/office/powerpoint/2010/main" val="5263291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9F6A36-8F04-9BEC-1B49-6EA9AECD8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EF3E2D0-23AC-7581-A1FD-3ED5F16E5C06}"/>
              </a:ext>
            </a:extLst>
          </p:cNvPr>
          <p:cNvSpPr txBox="1"/>
          <p:nvPr/>
        </p:nvSpPr>
        <p:spPr>
          <a:xfrm>
            <a:off x="2303658" y="477425"/>
            <a:ext cx="3917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字魂105号-简雅黑" panose="00000500000000000000" pitchFamily="2" charset="-122"/>
              </a:rPr>
              <a:t>我们应该怎么做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185829D-E1DD-9247-4A9F-640B1C5DB100}"/>
              </a:ext>
            </a:extLst>
          </p:cNvPr>
          <p:cNvGrpSpPr/>
          <p:nvPr/>
        </p:nvGrpSpPr>
        <p:grpSpPr>
          <a:xfrm>
            <a:off x="455104" y="8263"/>
            <a:ext cx="1597432" cy="1548162"/>
            <a:chOff x="4534854" y="2284416"/>
            <a:chExt cx="2576776" cy="257677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511F0C7-38A0-6B6C-6978-AF0A02D73A3E}"/>
                </a:ext>
              </a:extLst>
            </p:cNvPr>
            <p:cNvGrpSpPr/>
            <p:nvPr/>
          </p:nvGrpSpPr>
          <p:grpSpPr>
            <a:xfrm>
              <a:off x="4534854" y="2284416"/>
              <a:ext cx="2576776" cy="2576776"/>
              <a:chOff x="4220484" y="1967946"/>
              <a:chExt cx="3431631" cy="3431631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6260205E-5A39-B04D-9957-F2506473E794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00" r="12500"/>
              <a:stretch/>
            </p:blipFill>
            <p:spPr>
              <a:xfrm>
                <a:off x="4701764" y="2449226"/>
                <a:ext cx="2469071" cy="2469071"/>
              </a:xfrm>
              <a:prstGeom prst="ellipse">
                <a:avLst/>
              </a:prstGeom>
            </p:spPr>
          </p:pic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40158063-2E3E-05BA-373D-40DFB0021676}"/>
                  </a:ext>
                </a:extLst>
              </p:cNvPr>
              <p:cNvSpPr/>
              <p:nvPr/>
            </p:nvSpPr>
            <p:spPr>
              <a:xfrm flipH="1">
                <a:off x="4220484" y="1967946"/>
                <a:ext cx="3431631" cy="3431631"/>
              </a:xfrm>
              <a:prstGeom prst="blockArc">
                <a:avLst>
                  <a:gd name="adj1" fmla="val 3543882"/>
                  <a:gd name="adj2" fmla="val 15674150"/>
                  <a:gd name="adj3" fmla="val 1144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F00A417-D571-5130-B254-D6FD067747ED}"/>
                </a:ext>
              </a:extLst>
            </p:cNvPr>
            <p:cNvGrpSpPr/>
            <p:nvPr/>
          </p:nvGrpSpPr>
          <p:grpSpPr>
            <a:xfrm>
              <a:off x="6338088" y="2339741"/>
              <a:ext cx="415657" cy="415657"/>
              <a:chOff x="5863167" y="2289733"/>
              <a:chExt cx="465666" cy="465666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0BC2579A-A54D-287C-B621-F467253099A3}"/>
                  </a:ext>
                </a:extLst>
              </p:cNvPr>
              <p:cNvSpPr/>
              <p:nvPr/>
            </p:nvSpPr>
            <p:spPr>
              <a:xfrm>
                <a:off x="5863167" y="2289733"/>
                <a:ext cx="465666" cy="4656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Freeform: Shape 52">
                <a:extLst>
                  <a:ext uri="{FF2B5EF4-FFF2-40B4-BE49-F238E27FC236}">
                    <a16:creationId xmlns:a16="http://schemas.microsoft.com/office/drawing/2014/main" id="{5B0BA30F-9955-7AF2-8482-FD49022B1FC4}"/>
                  </a:ext>
                </a:extLst>
              </p:cNvPr>
              <p:cNvSpPr/>
              <p:nvPr/>
            </p:nvSpPr>
            <p:spPr bwMode="auto">
              <a:xfrm>
                <a:off x="5972539" y="2394173"/>
                <a:ext cx="246922" cy="256785"/>
              </a:xfrm>
              <a:custGeom>
                <a:avLst/>
                <a:gdLst>
                  <a:gd name="T0" fmla="*/ 0 w 124"/>
                  <a:gd name="T1" fmla="*/ 62 h 124"/>
                  <a:gd name="T2" fmla="*/ 124 w 124"/>
                  <a:gd name="T3" fmla="*/ 62 h 124"/>
                  <a:gd name="T4" fmla="*/ 116 w 124"/>
                  <a:gd name="T5" fmla="*/ 60 h 124"/>
                  <a:gd name="T6" fmla="*/ 87 w 124"/>
                  <a:gd name="T7" fmla="*/ 35 h 124"/>
                  <a:gd name="T8" fmla="*/ 116 w 124"/>
                  <a:gd name="T9" fmla="*/ 60 h 124"/>
                  <a:gd name="T10" fmla="*/ 43 w 124"/>
                  <a:gd name="T11" fmla="*/ 95 h 124"/>
                  <a:gd name="T12" fmla="*/ 60 w 124"/>
                  <a:gd name="T13" fmla="*/ 116 h 124"/>
                  <a:gd name="T14" fmla="*/ 64 w 124"/>
                  <a:gd name="T15" fmla="*/ 8 h 124"/>
                  <a:gd name="T16" fmla="*/ 64 w 124"/>
                  <a:gd name="T17" fmla="*/ 36 h 124"/>
                  <a:gd name="T18" fmla="*/ 64 w 124"/>
                  <a:gd name="T19" fmla="*/ 8 h 124"/>
                  <a:gd name="T20" fmla="*/ 100 w 124"/>
                  <a:gd name="T21" fmla="*/ 23 h 124"/>
                  <a:gd name="T22" fmla="*/ 71 w 124"/>
                  <a:gd name="T23" fmla="*/ 9 h 124"/>
                  <a:gd name="T24" fmla="*/ 60 w 124"/>
                  <a:gd name="T25" fmla="*/ 36 h 124"/>
                  <a:gd name="T26" fmla="*/ 60 w 124"/>
                  <a:gd name="T27" fmla="*/ 8 h 124"/>
                  <a:gd name="T28" fmla="*/ 38 w 124"/>
                  <a:gd name="T29" fmla="*/ 31 h 124"/>
                  <a:gd name="T30" fmla="*/ 53 w 124"/>
                  <a:gd name="T31" fmla="*/ 9 h 124"/>
                  <a:gd name="T32" fmla="*/ 40 w 124"/>
                  <a:gd name="T33" fmla="*/ 36 h 124"/>
                  <a:gd name="T34" fmla="*/ 60 w 124"/>
                  <a:gd name="T35" fmla="*/ 60 h 124"/>
                  <a:gd name="T36" fmla="*/ 40 w 124"/>
                  <a:gd name="T37" fmla="*/ 36 h 124"/>
                  <a:gd name="T38" fmla="*/ 60 w 124"/>
                  <a:gd name="T39" fmla="*/ 88 h 124"/>
                  <a:gd name="T40" fmla="*/ 36 w 124"/>
                  <a:gd name="T41" fmla="*/ 64 h 124"/>
                  <a:gd name="T42" fmla="*/ 53 w 124"/>
                  <a:gd name="T43" fmla="*/ 115 h 124"/>
                  <a:gd name="T44" fmla="*/ 40 w 124"/>
                  <a:gd name="T45" fmla="*/ 96 h 124"/>
                  <a:gd name="T46" fmla="*/ 64 w 124"/>
                  <a:gd name="T47" fmla="*/ 116 h 124"/>
                  <a:gd name="T48" fmla="*/ 81 w 124"/>
                  <a:gd name="T49" fmla="*/ 95 h 124"/>
                  <a:gd name="T50" fmla="*/ 64 w 124"/>
                  <a:gd name="T51" fmla="*/ 116 h 124"/>
                  <a:gd name="T52" fmla="*/ 97 w 124"/>
                  <a:gd name="T53" fmla="*/ 103 h 124"/>
                  <a:gd name="T54" fmla="*/ 84 w 124"/>
                  <a:gd name="T55" fmla="*/ 96 h 124"/>
                  <a:gd name="T56" fmla="*/ 64 w 124"/>
                  <a:gd name="T57" fmla="*/ 88 h 124"/>
                  <a:gd name="T58" fmla="*/ 88 w 124"/>
                  <a:gd name="T59" fmla="*/ 64 h 124"/>
                  <a:gd name="T60" fmla="*/ 64 w 124"/>
                  <a:gd name="T61" fmla="*/ 60 h 124"/>
                  <a:gd name="T62" fmla="*/ 84 w 124"/>
                  <a:gd name="T63" fmla="*/ 36 h 124"/>
                  <a:gd name="T64" fmla="*/ 64 w 124"/>
                  <a:gd name="T65" fmla="*/ 60 h 124"/>
                  <a:gd name="T66" fmla="*/ 37 w 124"/>
                  <a:gd name="T67" fmla="*/ 35 h 124"/>
                  <a:gd name="T68" fmla="*/ 8 w 124"/>
                  <a:gd name="T69" fmla="*/ 60 h 124"/>
                  <a:gd name="T70" fmla="*/ 8 w 124"/>
                  <a:gd name="T71" fmla="*/ 64 h 124"/>
                  <a:gd name="T72" fmla="*/ 38 w 124"/>
                  <a:gd name="T73" fmla="*/ 93 h 124"/>
                  <a:gd name="T74" fmla="*/ 8 w 124"/>
                  <a:gd name="T75" fmla="*/ 64 h 124"/>
                  <a:gd name="T76" fmla="*/ 86 w 124"/>
                  <a:gd name="T77" fmla="*/ 93 h 124"/>
                  <a:gd name="T78" fmla="*/ 116 w 124"/>
                  <a:gd name="T79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4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6" y="124"/>
                      <a:pt x="124" y="96"/>
                      <a:pt x="124" y="62"/>
                    </a:cubicBezTo>
                    <a:cubicBezTo>
                      <a:pt x="124" y="28"/>
                      <a:pt x="96" y="0"/>
                      <a:pt x="62" y="0"/>
                    </a:cubicBezTo>
                    <a:close/>
                    <a:moveTo>
                      <a:pt x="116" y="60"/>
                    </a:moveTo>
                    <a:cubicBezTo>
                      <a:pt x="92" y="60"/>
                      <a:pt x="92" y="60"/>
                      <a:pt x="92" y="60"/>
                    </a:cubicBezTo>
                    <a:cubicBezTo>
                      <a:pt x="92" y="51"/>
                      <a:pt x="90" y="43"/>
                      <a:pt x="87" y="35"/>
                    </a:cubicBezTo>
                    <a:cubicBezTo>
                      <a:pt x="93" y="33"/>
                      <a:pt x="98" y="30"/>
                      <a:pt x="102" y="26"/>
                    </a:cubicBezTo>
                    <a:cubicBezTo>
                      <a:pt x="110" y="35"/>
                      <a:pt x="115" y="47"/>
                      <a:pt x="116" y="60"/>
                    </a:cubicBezTo>
                    <a:close/>
                    <a:moveTo>
                      <a:pt x="60" y="116"/>
                    </a:moveTo>
                    <a:cubicBezTo>
                      <a:pt x="53" y="110"/>
                      <a:pt x="48" y="103"/>
                      <a:pt x="43" y="95"/>
                    </a:cubicBezTo>
                    <a:cubicBezTo>
                      <a:pt x="49" y="93"/>
                      <a:pt x="54" y="92"/>
                      <a:pt x="60" y="92"/>
                    </a:cubicBezTo>
                    <a:cubicBezTo>
                      <a:pt x="60" y="116"/>
                      <a:pt x="60" y="116"/>
                      <a:pt x="60" y="116"/>
                    </a:cubicBezTo>
                    <a:cubicBezTo>
                      <a:pt x="60" y="116"/>
                      <a:pt x="60" y="116"/>
                      <a:pt x="60" y="116"/>
                    </a:cubicBezTo>
                    <a:close/>
                    <a:moveTo>
                      <a:pt x="64" y="8"/>
                    </a:moveTo>
                    <a:cubicBezTo>
                      <a:pt x="72" y="14"/>
                      <a:pt x="78" y="23"/>
                      <a:pt x="82" y="33"/>
                    </a:cubicBezTo>
                    <a:cubicBezTo>
                      <a:pt x="76" y="35"/>
                      <a:pt x="70" y="36"/>
                      <a:pt x="64" y="3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8"/>
                      <a:pt x="64" y="8"/>
                      <a:pt x="64" y="8"/>
                    </a:cubicBezTo>
                    <a:close/>
                    <a:moveTo>
                      <a:pt x="71" y="9"/>
                    </a:moveTo>
                    <a:cubicBezTo>
                      <a:pt x="82" y="11"/>
                      <a:pt x="92" y="16"/>
                      <a:pt x="100" y="23"/>
                    </a:cubicBezTo>
                    <a:cubicBezTo>
                      <a:pt x="95" y="26"/>
                      <a:pt x="91" y="29"/>
                      <a:pt x="86" y="31"/>
                    </a:cubicBezTo>
                    <a:cubicBezTo>
                      <a:pt x="82" y="23"/>
                      <a:pt x="77" y="15"/>
                      <a:pt x="71" y="9"/>
                    </a:cubicBezTo>
                    <a:close/>
                    <a:moveTo>
                      <a:pt x="60" y="8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54" y="36"/>
                      <a:pt x="48" y="35"/>
                      <a:pt x="42" y="33"/>
                    </a:cubicBezTo>
                    <a:cubicBezTo>
                      <a:pt x="46" y="23"/>
                      <a:pt x="52" y="14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lose/>
                    <a:moveTo>
                      <a:pt x="38" y="31"/>
                    </a:moveTo>
                    <a:cubicBezTo>
                      <a:pt x="33" y="29"/>
                      <a:pt x="29" y="26"/>
                      <a:pt x="24" y="23"/>
                    </a:cubicBezTo>
                    <a:cubicBezTo>
                      <a:pt x="32" y="16"/>
                      <a:pt x="42" y="11"/>
                      <a:pt x="53" y="9"/>
                    </a:cubicBezTo>
                    <a:cubicBezTo>
                      <a:pt x="47" y="15"/>
                      <a:pt x="42" y="23"/>
                      <a:pt x="38" y="31"/>
                    </a:cubicBezTo>
                    <a:close/>
                    <a:moveTo>
                      <a:pt x="40" y="36"/>
                    </a:moveTo>
                    <a:cubicBezTo>
                      <a:pt x="47" y="38"/>
                      <a:pt x="53" y="40"/>
                      <a:pt x="60" y="4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6" y="52"/>
                      <a:pt x="38" y="44"/>
                      <a:pt x="40" y="36"/>
                    </a:cubicBezTo>
                    <a:close/>
                    <a:moveTo>
                      <a:pt x="60" y="64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54" y="88"/>
                      <a:pt x="48" y="89"/>
                      <a:pt x="42" y="91"/>
                    </a:cubicBezTo>
                    <a:cubicBezTo>
                      <a:pt x="38" y="83"/>
                      <a:pt x="36" y="74"/>
                      <a:pt x="36" y="64"/>
                    </a:cubicBezTo>
                    <a:lnTo>
                      <a:pt x="60" y="64"/>
                    </a:lnTo>
                    <a:close/>
                    <a:moveTo>
                      <a:pt x="53" y="115"/>
                    </a:moveTo>
                    <a:cubicBezTo>
                      <a:pt x="43" y="114"/>
                      <a:pt x="34" y="109"/>
                      <a:pt x="27" y="103"/>
                    </a:cubicBezTo>
                    <a:cubicBezTo>
                      <a:pt x="31" y="100"/>
                      <a:pt x="35" y="98"/>
                      <a:pt x="40" y="96"/>
                    </a:cubicBezTo>
                    <a:cubicBezTo>
                      <a:pt x="43" y="103"/>
                      <a:pt x="48" y="110"/>
                      <a:pt x="53" y="115"/>
                    </a:cubicBezTo>
                    <a:close/>
                    <a:moveTo>
                      <a:pt x="64" y="116"/>
                    </a:moveTo>
                    <a:cubicBezTo>
                      <a:pt x="64" y="92"/>
                      <a:pt x="64" y="92"/>
                      <a:pt x="64" y="92"/>
                    </a:cubicBezTo>
                    <a:cubicBezTo>
                      <a:pt x="70" y="92"/>
                      <a:pt x="75" y="93"/>
                      <a:pt x="81" y="95"/>
                    </a:cubicBezTo>
                    <a:cubicBezTo>
                      <a:pt x="76" y="103"/>
                      <a:pt x="71" y="110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lose/>
                    <a:moveTo>
                      <a:pt x="84" y="96"/>
                    </a:moveTo>
                    <a:cubicBezTo>
                      <a:pt x="89" y="98"/>
                      <a:pt x="93" y="100"/>
                      <a:pt x="97" y="103"/>
                    </a:cubicBezTo>
                    <a:cubicBezTo>
                      <a:pt x="90" y="109"/>
                      <a:pt x="81" y="114"/>
                      <a:pt x="71" y="115"/>
                    </a:cubicBezTo>
                    <a:cubicBezTo>
                      <a:pt x="76" y="110"/>
                      <a:pt x="81" y="103"/>
                      <a:pt x="84" y="96"/>
                    </a:cubicBezTo>
                    <a:close/>
                    <a:moveTo>
                      <a:pt x="82" y="91"/>
                    </a:moveTo>
                    <a:cubicBezTo>
                      <a:pt x="76" y="89"/>
                      <a:pt x="70" y="88"/>
                      <a:pt x="64" y="88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74"/>
                      <a:pt x="86" y="83"/>
                      <a:pt x="82" y="91"/>
                    </a:cubicBezTo>
                    <a:close/>
                    <a:moveTo>
                      <a:pt x="64" y="6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71" y="40"/>
                      <a:pt x="77" y="38"/>
                      <a:pt x="84" y="36"/>
                    </a:cubicBezTo>
                    <a:cubicBezTo>
                      <a:pt x="86" y="44"/>
                      <a:pt x="88" y="52"/>
                      <a:pt x="88" y="60"/>
                    </a:cubicBezTo>
                    <a:lnTo>
                      <a:pt x="64" y="60"/>
                    </a:lnTo>
                    <a:close/>
                    <a:moveTo>
                      <a:pt x="22" y="26"/>
                    </a:moveTo>
                    <a:cubicBezTo>
                      <a:pt x="26" y="30"/>
                      <a:pt x="31" y="33"/>
                      <a:pt x="37" y="35"/>
                    </a:cubicBezTo>
                    <a:cubicBezTo>
                      <a:pt x="34" y="43"/>
                      <a:pt x="32" y="51"/>
                      <a:pt x="32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9" y="47"/>
                      <a:pt x="14" y="35"/>
                      <a:pt x="22" y="26"/>
                    </a:cubicBezTo>
                    <a:close/>
                    <a:moveTo>
                      <a:pt x="8" y="64"/>
                    </a:move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74"/>
                      <a:pt x="34" y="84"/>
                      <a:pt x="38" y="93"/>
                    </a:cubicBezTo>
                    <a:cubicBezTo>
                      <a:pt x="33" y="95"/>
                      <a:pt x="28" y="97"/>
                      <a:pt x="24" y="100"/>
                    </a:cubicBezTo>
                    <a:cubicBezTo>
                      <a:pt x="15" y="91"/>
                      <a:pt x="9" y="78"/>
                      <a:pt x="8" y="64"/>
                    </a:cubicBezTo>
                    <a:close/>
                    <a:moveTo>
                      <a:pt x="100" y="100"/>
                    </a:moveTo>
                    <a:cubicBezTo>
                      <a:pt x="96" y="97"/>
                      <a:pt x="91" y="95"/>
                      <a:pt x="86" y="93"/>
                    </a:cubicBezTo>
                    <a:cubicBezTo>
                      <a:pt x="90" y="84"/>
                      <a:pt x="92" y="74"/>
                      <a:pt x="92" y="6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5" y="78"/>
                      <a:pt x="109" y="91"/>
                      <a:pt x="100" y="1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latin typeface="字魂105号-简雅黑" panose="00000500000000000000" pitchFamily="2" charset="-122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BC32EBD-FDC2-A305-1834-2D6134FCF770}"/>
                </a:ext>
              </a:extLst>
            </p:cNvPr>
            <p:cNvGrpSpPr/>
            <p:nvPr/>
          </p:nvGrpSpPr>
          <p:grpSpPr>
            <a:xfrm>
              <a:off x="6338088" y="4390211"/>
              <a:ext cx="415657" cy="415657"/>
              <a:chOff x="5863167" y="2289733"/>
              <a:chExt cx="465666" cy="465666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2CBF2709-8FB7-91C6-72B1-F665F7F7ED8C}"/>
                  </a:ext>
                </a:extLst>
              </p:cNvPr>
              <p:cNvSpPr/>
              <p:nvPr/>
            </p:nvSpPr>
            <p:spPr>
              <a:xfrm>
                <a:off x="5863167" y="2289733"/>
                <a:ext cx="465666" cy="4656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Freeform: Shape 52">
                <a:extLst>
                  <a:ext uri="{FF2B5EF4-FFF2-40B4-BE49-F238E27FC236}">
                    <a16:creationId xmlns:a16="http://schemas.microsoft.com/office/drawing/2014/main" id="{471C7E13-EB2C-17A7-9FCE-FFC04EFF22DD}"/>
                  </a:ext>
                </a:extLst>
              </p:cNvPr>
              <p:cNvSpPr/>
              <p:nvPr/>
            </p:nvSpPr>
            <p:spPr bwMode="auto">
              <a:xfrm>
                <a:off x="5972539" y="2394173"/>
                <a:ext cx="246922" cy="256785"/>
              </a:xfrm>
              <a:custGeom>
                <a:avLst/>
                <a:gdLst>
                  <a:gd name="T0" fmla="*/ 0 w 124"/>
                  <a:gd name="T1" fmla="*/ 62 h 124"/>
                  <a:gd name="T2" fmla="*/ 124 w 124"/>
                  <a:gd name="T3" fmla="*/ 62 h 124"/>
                  <a:gd name="T4" fmla="*/ 116 w 124"/>
                  <a:gd name="T5" fmla="*/ 60 h 124"/>
                  <a:gd name="T6" fmla="*/ 87 w 124"/>
                  <a:gd name="T7" fmla="*/ 35 h 124"/>
                  <a:gd name="T8" fmla="*/ 116 w 124"/>
                  <a:gd name="T9" fmla="*/ 60 h 124"/>
                  <a:gd name="T10" fmla="*/ 43 w 124"/>
                  <a:gd name="T11" fmla="*/ 95 h 124"/>
                  <a:gd name="T12" fmla="*/ 60 w 124"/>
                  <a:gd name="T13" fmla="*/ 116 h 124"/>
                  <a:gd name="T14" fmla="*/ 64 w 124"/>
                  <a:gd name="T15" fmla="*/ 8 h 124"/>
                  <a:gd name="T16" fmla="*/ 64 w 124"/>
                  <a:gd name="T17" fmla="*/ 36 h 124"/>
                  <a:gd name="T18" fmla="*/ 64 w 124"/>
                  <a:gd name="T19" fmla="*/ 8 h 124"/>
                  <a:gd name="T20" fmla="*/ 100 w 124"/>
                  <a:gd name="T21" fmla="*/ 23 h 124"/>
                  <a:gd name="T22" fmla="*/ 71 w 124"/>
                  <a:gd name="T23" fmla="*/ 9 h 124"/>
                  <a:gd name="T24" fmla="*/ 60 w 124"/>
                  <a:gd name="T25" fmla="*/ 36 h 124"/>
                  <a:gd name="T26" fmla="*/ 60 w 124"/>
                  <a:gd name="T27" fmla="*/ 8 h 124"/>
                  <a:gd name="T28" fmla="*/ 38 w 124"/>
                  <a:gd name="T29" fmla="*/ 31 h 124"/>
                  <a:gd name="T30" fmla="*/ 53 w 124"/>
                  <a:gd name="T31" fmla="*/ 9 h 124"/>
                  <a:gd name="T32" fmla="*/ 40 w 124"/>
                  <a:gd name="T33" fmla="*/ 36 h 124"/>
                  <a:gd name="T34" fmla="*/ 60 w 124"/>
                  <a:gd name="T35" fmla="*/ 60 h 124"/>
                  <a:gd name="T36" fmla="*/ 40 w 124"/>
                  <a:gd name="T37" fmla="*/ 36 h 124"/>
                  <a:gd name="T38" fmla="*/ 60 w 124"/>
                  <a:gd name="T39" fmla="*/ 88 h 124"/>
                  <a:gd name="T40" fmla="*/ 36 w 124"/>
                  <a:gd name="T41" fmla="*/ 64 h 124"/>
                  <a:gd name="T42" fmla="*/ 53 w 124"/>
                  <a:gd name="T43" fmla="*/ 115 h 124"/>
                  <a:gd name="T44" fmla="*/ 40 w 124"/>
                  <a:gd name="T45" fmla="*/ 96 h 124"/>
                  <a:gd name="T46" fmla="*/ 64 w 124"/>
                  <a:gd name="T47" fmla="*/ 116 h 124"/>
                  <a:gd name="T48" fmla="*/ 81 w 124"/>
                  <a:gd name="T49" fmla="*/ 95 h 124"/>
                  <a:gd name="T50" fmla="*/ 64 w 124"/>
                  <a:gd name="T51" fmla="*/ 116 h 124"/>
                  <a:gd name="T52" fmla="*/ 97 w 124"/>
                  <a:gd name="T53" fmla="*/ 103 h 124"/>
                  <a:gd name="T54" fmla="*/ 84 w 124"/>
                  <a:gd name="T55" fmla="*/ 96 h 124"/>
                  <a:gd name="T56" fmla="*/ 64 w 124"/>
                  <a:gd name="T57" fmla="*/ 88 h 124"/>
                  <a:gd name="T58" fmla="*/ 88 w 124"/>
                  <a:gd name="T59" fmla="*/ 64 h 124"/>
                  <a:gd name="T60" fmla="*/ 64 w 124"/>
                  <a:gd name="T61" fmla="*/ 60 h 124"/>
                  <a:gd name="T62" fmla="*/ 84 w 124"/>
                  <a:gd name="T63" fmla="*/ 36 h 124"/>
                  <a:gd name="T64" fmla="*/ 64 w 124"/>
                  <a:gd name="T65" fmla="*/ 60 h 124"/>
                  <a:gd name="T66" fmla="*/ 37 w 124"/>
                  <a:gd name="T67" fmla="*/ 35 h 124"/>
                  <a:gd name="T68" fmla="*/ 8 w 124"/>
                  <a:gd name="T69" fmla="*/ 60 h 124"/>
                  <a:gd name="T70" fmla="*/ 8 w 124"/>
                  <a:gd name="T71" fmla="*/ 64 h 124"/>
                  <a:gd name="T72" fmla="*/ 38 w 124"/>
                  <a:gd name="T73" fmla="*/ 93 h 124"/>
                  <a:gd name="T74" fmla="*/ 8 w 124"/>
                  <a:gd name="T75" fmla="*/ 64 h 124"/>
                  <a:gd name="T76" fmla="*/ 86 w 124"/>
                  <a:gd name="T77" fmla="*/ 93 h 124"/>
                  <a:gd name="T78" fmla="*/ 116 w 124"/>
                  <a:gd name="T79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4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6" y="124"/>
                      <a:pt x="124" y="96"/>
                      <a:pt x="124" y="62"/>
                    </a:cubicBezTo>
                    <a:cubicBezTo>
                      <a:pt x="124" y="28"/>
                      <a:pt x="96" y="0"/>
                      <a:pt x="62" y="0"/>
                    </a:cubicBezTo>
                    <a:close/>
                    <a:moveTo>
                      <a:pt x="116" y="60"/>
                    </a:moveTo>
                    <a:cubicBezTo>
                      <a:pt x="92" y="60"/>
                      <a:pt x="92" y="60"/>
                      <a:pt x="92" y="60"/>
                    </a:cubicBezTo>
                    <a:cubicBezTo>
                      <a:pt x="92" y="51"/>
                      <a:pt x="90" y="43"/>
                      <a:pt x="87" y="35"/>
                    </a:cubicBezTo>
                    <a:cubicBezTo>
                      <a:pt x="93" y="33"/>
                      <a:pt x="98" y="30"/>
                      <a:pt x="102" y="26"/>
                    </a:cubicBezTo>
                    <a:cubicBezTo>
                      <a:pt x="110" y="35"/>
                      <a:pt x="115" y="47"/>
                      <a:pt x="116" y="60"/>
                    </a:cubicBezTo>
                    <a:close/>
                    <a:moveTo>
                      <a:pt x="60" y="116"/>
                    </a:moveTo>
                    <a:cubicBezTo>
                      <a:pt x="53" y="110"/>
                      <a:pt x="48" y="103"/>
                      <a:pt x="43" y="95"/>
                    </a:cubicBezTo>
                    <a:cubicBezTo>
                      <a:pt x="49" y="93"/>
                      <a:pt x="54" y="92"/>
                      <a:pt x="60" y="92"/>
                    </a:cubicBezTo>
                    <a:cubicBezTo>
                      <a:pt x="60" y="116"/>
                      <a:pt x="60" y="116"/>
                      <a:pt x="60" y="116"/>
                    </a:cubicBezTo>
                    <a:cubicBezTo>
                      <a:pt x="60" y="116"/>
                      <a:pt x="60" y="116"/>
                      <a:pt x="60" y="116"/>
                    </a:cubicBezTo>
                    <a:close/>
                    <a:moveTo>
                      <a:pt x="64" y="8"/>
                    </a:moveTo>
                    <a:cubicBezTo>
                      <a:pt x="72" y="14"/>
                      <a:pt x="78" y="23"/>
                      <a:pt x="82" y="33"/>
                    </a:cubicBezTo>
                    <a:cubicBezTo>
                      <a:pt x="76" y="35"/>
                      <a:pt x="70" y="36"/>
                      <a:pt x="64" y="3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8"/>
                      <a:pt x="64" y="8"/>
                      <a:pt x="64" y="8"/>
                    </a:cubicBezTo>
                    <a:close/>
                    <a:moveTo>
                      <a:pt x="71" y="9"/>
                    </a:moveTo>
                    <a:cubicBezTo>
                      <a:pt x="82" y="11"/>
                      <a:pt x="92" y="16"/>
                      <a:pt x="100" y="23"/>
                    </a:cubicBezTo>
                    <a:cubicBezTo>
                      <a:pt x="95" y="26"/>
                      <a:pt x="91" y="29"/>
                      <a:pt x="86" y="31"/>
                    </a:cubicBezTo>
                    <a:cubicBezTo>
                      <a:pt x="82" y="23"/>
                      <a:pt x="77" y="15"/>
                      <a:pt x="71" y="9"/>
                    </a:cubicBezTo>
                    <a:close/>
                    <a:moveTo>
                      <a:pt x="60" y="8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54" y="36"/>
                      <a:pt x="48" y="35"/>
                      <a:pt x="42" y="33"/>
                    </a:cubicBezTo>
                    <a:cubicBezTo>
                      <a:pt x="46" y="23"/>
                      <a:pt x="52" y="14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lose/>
                    <a:moveTo>
                      <a:pt x="38" y="31"/>
                    </a:moveTo>
                    <a:cubicBezTo>
                      <a:pt x="33" y="29"/>
                      <a:pt x="29" y="26"/>
                      <a:pt x="24" y="23"/>
                    </a:cubicBezTo>
                    <a:cubicBezTo>
                      <a:pt x="32" y="16"/>
                      <a:pt x="42" y="11"/>
                      <a:pt x="53" y="9"/>
                    </a:cubicBezTo>
                    <a:cubicBezTo>
                      <a:pt x="47" y="15"/>
                      <a:pt x="42" y="23"/>
                      <a:pt x="38" y="31"/>
                    </a:cubicBezTo>
                    <a:close/>
                    <a:moveTo>
                      <a:pt x="40" y="36"/>
                    </a:moveTo>
                    <a:cubicBezTo>
                      <a:pt x="47" y="38"/>
                      <a:pt x="53" y="40"/>
                      <a:pt x="60" y="4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6" y="52"/>
                      <a:pt x="38" y="44"/>
                      <a:pt x="40" y="36"/>
                    </a:cubicBezTo>
                    <a:close/>
                    <a:moveTo>
                      <a:pt x="60" y="64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54" y="88"/>
                      <a:pt x="48" y="89"/>
                      <a:pt x="42" y="91"/>
                    </a:cubicBezTo>
                    <a:cubicBezTo>
                      <a:pt x="38" y="83"/>
                      <a:pt x="36" y="74"/>
                      <a:pt x="36" y="64"/>
                    </a:cubicBezTo>
                    <a:lnTo>
                      <a:pt x="60" y="64"/>
                    </a:lnTo>
                    <a:close/>
                    <a:moveTo>
                      <a:pt x="53" y="115"/>
                    </a:moveTo>
                    <a:cubicBezTo>
                      <a:pt x="43" y="114"/>
                      <a:pt x="34" y="109"/>
                      <a:pt x="27" y="103"/>
                    </a:cubicBezTo>
                    <a:cubicBezTo>
                      <a:pt x="31" y="100"/>
                      <a:pt x="35" y="98"/>
                      <a:pt x="40" y="96"/>
                    </a:cubicBezTo>
                    <a:cubicBezTo>
                      <a:pt x="43" y="103"/>
                      <a:pt x="48" y="110"/>
                      <a:pt x="53" y="115"/>
                    </a:cubicBezTo>
                    <a:close/>
                    <a:moveTo>
                      <a:pt x="64" y="116"/>
                    </a:moveTo>
                    <a:cubicBezTo>
                      <a:pt x="64" y="92"/>
                      <a:pt x="64" y="92"/>
                      <a:pt x="64" y="92"/>
                    </a:cubicBezTo>
                    <a:cubicBezTo>
                      <a:pt x="70" y="92"/>
                      <a:pt x="75" y="93"/>
                      <a:pt x="81" y="95"/>
                    </a:cubicBezTo>
                    <a:cubicBezTo>
                      <a:pt x="76" y="103"/>
                      <a:pt x="71" y="110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lose/>
                    <a:moveTo>
                      <a:pt x="84" y="96"/>
                    </a:moveTo>
                    <a:cubicBezTo>
                      <a:pt x="89" y="98"/>
                      <a:pt x="93" y="100"/>
                      <a:pt x="97" y="103"/>
                    </a:cubicBezTo>
                    <a:cubicBezTo>
                      <a:pt x="90" y="109"/>
                      <a:pt x="81" y="114"/>
                      <a:pt x="71" y="115"/>
                    </a:cubicBezTo>
                    <a:cubicBezTo>
                      <a:pt x="76" y="110"/>
                      <a:pt x="81" y="103"/>
                      <a:pt x="84" y="96"/>
                    </a:cubicBezTo>
                    <a:close/>
                    <a:moveTo>
                      <a:pt x="82" y="91"/>
                    </a:moveTo>
                    <a:cubicBezTo>
                      <a:pt x="76" y="89"/>
                      <a:pt x="70" y="88"/>
                      <a:pt x="64" y="88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74"/>
                      <a:pt x="86" y="83"/>
                      <a:pt x="82" y="91"/>
                    </a:cubicBezTo>
                    <a:close/>
                    <a:moveTo>
                      <a:pt x="64" y="6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71" y="40"/>
                      <a:pt x="77" y="38"/>
                      <a:pt x="84" y="36"/>
                    </a:cubicBezTo>
                    <a:cubicBezTo>
                      <a:pt x="86" y="44"/>
                      <a:pt x="88" y="52"/>
                      <a:pt x="88" y="60"/>
                    </a:cubicBezTo>
                    <a:lnTo>
                      <a:pt x="64" y="60"/>
                    </a:lnTo>
                    <a:close/>
                    <a:moveTo>
                      <a:pt x="22" y="26"/>
                    </a:moveTo>
                    <a:cubicBezTo>
                      <a:pt x="26" y="30"/>
                      <a:pt x="31" y="33"/>
                      <a:pt x="37" y="35"/>
                    </a:cubicBezTo>
                    <a:cubicBezTo>
                      <a:pt x="34" y="43"/>
                      <a:pt x="32" y="51"/>
                      <a:pt x="32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9" y="47"/>
                      <a:pt x="14" y="35"/>
                      <a:pt x="22" y="26"/>
                    </a:cubicBezTo>
                    <a:close/>
                    <a:moveTo>
                      <a:pt x="8" y="64"/>
                    </a:move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74"/>
                      <a:pt x="34" y="84"/>
                      <a:pt x="38" y="93"/>
                    </a:cubicBezTo>
                    <a:cubicBezTo>
                      <a:pt x="33" y="95"/>
                      <a:pt x="28" y="97"/>
                      <a:pt x="24" y="100"/>
                    </a:cubicBezTo>
                    <a:cubicBezTo>
                      <a:pt x="15" y="91"/>
                      <a:pt x="9" y="78"/>
                      <a:pt x="8" y="64"/>
                    </a:cubicBezTo>
                    <a:close/>
                    <a:moveTo>
                      <a:pt x="100" y="100"/>
                    </a:moveTo>
                    <a:cubicBezTo>
                      <a:pt x="96" y="97"/>
                      <a:pt x="91" y="95"/>
                      <a:pt x="86" y="93"/>
                    </a:cubicBezTo>
                    <a:cubicBezTo>
                      <a:pt x="90" y="84"/>
                      <a:pt x="92" y="74"/>
                      <a:pt x="92" y="6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5" y="78"/>
                      <a:pt x="109" y="91"/>
                      <a:pt x="100" y="1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latin typeface="字魂105号-简雅黑" panose="00000500000000000000" pitchFamily="2" charset="-122"/>
                </a:endParaRPr>
              </a:p>
            </p:txBody>
          </p:sp>
        </p:grpSp>
      </p:grpSp>
      <p:sp>
        <p:nvSpPr>
          <p:cNvPr id="2" name="矩形: 折角 1">
            <a:extLst>
              <a:ext uri="{FF2B5EF4-FFF2-40B4-BE49-F238E27FC236}">
                <a16:creationId xmlns:a16="http://schemas.microsoft.com/office/drawing/2014/main" id="{526E56BB-6CD4-FA3A-D0A7-4CBE7324C804}"/>
              </a:ext>
            </a:extLst>
          </p:cNvPr>
          <p:cNvSpPr/>
          <p:nvPr/>
        </p:nvSpPr>
        <p:spPr>
          <a:xfrm>
            <a:off x="1253820" y="1819072"/>
            <a:ext cx="7159558" cy="3765475"/>
          </a:xfrm>
          <a:prstGeom prst="foldedCorne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/>
              <a:t>       </a:t>
            </a:r>
            <a:endParaRPr lang="en-US" altLang="zh-CN" sz="3200" dirty="0"/>
          </a:p>
          <a:p>
            <a:r>
              <a:rPr lang="en-US" altLang="zh-CN" sz="3200" b="1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“</a:t>
            </a:r>
            <a:r>
              <a:rPr lang="zh-CN" altLang="en-US" sz="3200" b="1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微习惯</a:t>
            </a:r>
            <a:r>
              <a:rPr lang="en-US" altLang="zh-CN" sz="3200" b="1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”</a:t>
            </a:r>
            <a:r>
              <a:rPr lang="zh-CN" altLang="en-US" sz="3200" b="1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策略</a:t>
            </a:r>
            <a:endParaRPr lang="en-US" altLang="zh-CN" sz="3200" b="1" dirty="0">
              <a:latin typeface="华康POP1体W5" panose="040B0509000000000000" pitchFamily="81" charset="-128"/>
              <a:ea typeface="华康POP1体W5" panose="040B0509000000000000" pitchFamily="81" charset="-128"/>
            </a:endParaRPr>
          </a:p>
          <a:p>
            <a:r>
              <a:rPr lang="en-US" altLang="zh-CN" sz="3200" b="1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       </a:t>
            </a:r>
            <a:r>
              <a:rPr lang="zh-CN" altLang="en-US" sz="3200" b="1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它的精髓是把宏大的目标粉碎。比如，不要把目标草草定为下次物理及格，而是细化定为“今天晚自习，我把带电粒子在复合场中的运动自己分析一遍”。这种小胜利，会不断给我们的“成长型思维”提供能量。</a:t>
            </a:r>
          </a:p>
        </p:txBody>
      </p:sp>
    </p:spTree>
    <p:extLst>
      <p:ext uri="{BB962C8B-B14F-4D97-AF65-F5344CB8AC3E}">
        <p14:creationId xmlns:p14="http://schemas.microsoft.com/office/powerpoint/2010/main" val="1947554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3944B4-2E9A-3839-A2C1-A6F6F92DE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851F2BC6-956E-07A9-9996-D2AD237F7525}"/>
              </a:ext>
            </a:extLst>
          </p:cNvPr>
          <p:cNvSpPr txBox="1"/>
          <p:nvPr/>
        </p:nvSpPr>
        <p:spPr>
          <a:xfrm>
            <a:off x="2303658" y="477425"/>
            <a:ext cx="3917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字魂105号-简雅黑" panose="00000500000000000000" pitchFamily="2" charset="-122"/>
              </a:rPr>
              <a:t>我们应该怎么做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638B9D3-25FF-EC31-E7BC-02F62239A6AA}"/>
              </a:ext>
            </a:extLst>
          </p:cNvPr>
          <p:cNvGrpSpPr/>
          <p:nvPr/>
        </p:nvGrpSpPr>
        <p:grpSpPr>
          <a:xfrm>
            <a:off x="455104" y="8263"/>
            <a:ext cx="1597432" cy="1548162"/>
            <a:chOff x="4534854" y="2284416"/>
            <a:chExt cx="2576776" cy="257677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0FFA7AA2-35E3-B85E-A68F-2A2BD6E75623}"/>
                </a:ext>
              </a:extLst>
            </p:cNvPr>
            <p:cNvGrpSpPr/>
            <p:nvPr/>
          </p:nvGrpSpPr>
          <p:grpSpPr>
            <a:xfrm>
              <a:off x="4534854" y="2284416"/>
              <a:ext cx="2576776" cy="2576776"/>
              <a:chOff x="4220484" y="1967946"/>
              <a:chExt cx="3431631" cy="3431631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936FB971-D753-D631-A75F-C47FAC0B7B07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00" r="12500"/>
              <a:stretch/>
            </p:blipFill>
            <p:spPr>
              <a:xfrm>
                <a:off x="4701764" y="2449226"/>
                <a:ext cx="2469071" cy="2469071"/>
              </a:xfrm>
              <a:prstGeom prst="ellipse">
                <a:avLst/>
              </a:prstGeom>
            </p:spPr>
          </p:pic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1C5127F5-9676-08F3-1D3F-F268DEF5FDD8}"/>
                  </a:ext>
                </a:extLst>
              </p:cNvPr>
              <p:cNvSpPr/>
              <p:nvPr/>
            </p:nvSpPr>
            <p:spPr>
              <a:xfrm flipH="1">
                <a:off x="4220484" y="1967946"/>
                <a:ext cx="3431631" cy="3431631"/>
              </a:xfrm>
              <a:prstGeom prst="blockArc">
                <a:avLst>
                  <a:gd name="adj1" fmla="val 3543882"/>
                  <a:gd name="adj2" fmla="val 15674150"/>
                  <a:gd name="adj3" fmla="val 1144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DB0E829-A1B0-C93A-B531-67F175DFEF27}"/>
                </a:ext>
              </a:extLst>
            </p:cNvPr>
            <p:cNvGrpSpPr/>
            <p:nvPr/>
          </p:nvGrpSpPr>
          <p:grpSpPr>
            <a:xfrm>
              <a:off x="6338088" y="2339741"/>
              <a:ext cx="415657" cy="415657"/>
              <a:chOff x="5863167" y="2289733"/>
              <a:chExt cx="465666" cy="465666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FB83E868-7E44-AA28-EBA6-91E9FF154710}"/>
                  </a:ext>
                </a:extLst>
              </p:cNvPr>
              <p:cNvSpPr/>
              <p:nvPr/>
            </p:nvSpPr>
            <p:spPr>
              <a:xfrm>
                <a:off x="5863167" y="2289733"/>
                <a:ext cx="465666" cy="4656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Freeform: Shape 52">
                <a:extLst>
                  <a:ext uri="{FF2B5EF4-FFF2-40B4-BE49-F238E27FC236}">
                    <a16:creationId xmlns:a16="http://schemas.microsoft.com/office/drawing/2014/main" id="{25886544-7779-BFF6-7974-1C8FDF9460AF}"/>
                  </a:ext>
                </a:extLst>
              </p:cNvPr>
              <p:cNvSpPr/>
              <p:nvPr/>
            </p:nvSpPr>
            <p:spPr bwMode="auto">
              <a:xfrm>
                <a:off x="5972539" y="2394173"/>
                <a:ext cx="246922" cy="256785"/>
              </a:xfrm>
              <a:custGeom>
                <a:avLst/>
                <a:gdLst>
                  <a:gd name="T0" fmla="*/ 0 w 124"/>
                  <a:gd name="T1" fmla="*/ 62 h 124"/>
                  <a:gd name="T2" fmla="*/ 124 w 124"/>
                  <a:gd name="T3" fmla="*/ 62 h 124"/>
                  <a:gd name="T4" fmla="*/ 116 w 124"/>
                  <a:gd name="T5" fmla="*/ 60 h 124"/>
                  <a:gd name="T6" fmla="*/ 87 w 124"/>
                  <a:gd name="T7" fmla="*/ 35 h 124"/>
                  <a:gd name="T8" fmla="*/ 116 w 124"/>
                  <a:gd name="T9" fmla="*/ 60 h 124"/>
                  <a:gd name="T10" fmla="*/ 43 w 124"/>
                  <a:gd name="T11" fmla="*/ 95 h 124"/>
                  <a:gd name="T12" fmla="*/ 60 w 124"/>
                  <a:gd name="T13" fmla="*/ 116 h 124"/>
                  <a:gd name="T14" fmla="*/ 64 w 124"/>
                  <a:gd name="T15" fmla="*/ 8 h 124"/>
                  <a:gd name="T16" fmla="*/ 64 w 124"/>
                  <a:gd name="T17" fmla="*/ 36 h 124"/>
                  <a:gd name="T18" fmla="*/ 64 w 124"/>
                  <a:gd name="T19" fmla="*/ 8 h 124"/>
                  <a:gd name="T20" fmla="*/ 100 w 124"/>
                  <a:gd name="T21" fmla="*/ 23 h 124"/>
                  <a:gd name="T22" fmla="*/ 71 w 124"/>
                  <a:gd name="T23" fmla="*/ 9 h 124"/>
                  <a:gd name="T24" fmla="*/ 60 w 124"/>
                  <a:gd name="T25" fmla="*/ 36 h 124"/>
                  <a:gd name="T26" fmla="*/ 60 w 124"/>
                  <a:gd name="T27" fmla="*/ 8 h 124"/>
                  <a:gd name="T28" fmla="*/ 38 w 124"/>
                  <a:gd name="T29" fmla="*/ 31 h 124"/>
                  <a:gd name="T30" fmla="*/ 53 w 124"/>
                  <a:gd name="T31" fmla="*/ 9 h 124"/>
                  <a:gd name="T32" fmla="*/ 40 w 124"/>
                  <a:gd name="T33" fmla="*/ 36 h 124"/>
                  <a:gd name="T34" fmla="*/ 60 w 124"/>
                  <a:gd name="T35" fmla="*/ 60 h 124"/>
                  <a:gd name="T36" fmla="*/ 40 w 124"/>
                  <a:gd name="T37" fmla="*/ 36 h 124"/>
                  <a:gd name="T38" fmla="*/ 60 w 124"/>
                  <a:gd name="T39" fmla="*/ 88 h 124"/>
                  <a:gd name="T40" fmla="*/ 36 w 124"/>
                  <a:gd name="T41" fmla="*/ 64 h 124"/>
                  <a:gd name="T42" fmla="*/ 53 w 124"/>
                  <a:gd name="T43" fmla="*/ 115 h 124"/>
                  <a:gd name="T44" fmla="*/ 40 w 124"/>
                  <a:gd name="T45" fmla="*/ 96 h 124"/>
                  <a:gd name="T46" fmla="*/ 64 w 124"/>
                  <a:gd name="T47" fmla="*/ 116 h 124"/>
                  <a:gd name="T48" fmla="*/ 81 w 124"/>
                  <a:gd name="T49" fmla="*/ 95 h 124"/>
                  <a:gd name="T50" fmla="*/ 64 w 124"/>
                  <a:gd name="T51" fmla="*/ 116 h 124"/>
                  <a:gd name="T52" fmla="*/ 97 w 124"/>
                  <a:gd name="T53" fmla="*/ 103 h 124"/>
                  <a:gd name="T54" fmla="*/ 84 w 124"/>
                  <a:gd name="T55" fmla="*/ 96 h 124"/>
                  <a:gd name="T56" fmla="*/ 64 w 124"/>
                  <a:gd name="T57" fmla="*/ 88 h 124"/>
                  <a:gd name="T58" fmla="*/ 88 w 124"/>
                  <a:gd name="T59" fmla="*/ 64 h 124"/>
                  <a:gd name="T60" fmla="*/ 64 w 124"/>
                  <a:gd name="T61" fmla="*/ 60 h 124"/>
                  <a:gd name="T62" fmla="*/ 84 w 124"/>
                  <a:gd name="T63" fmla="*/ 36 h 124"/>
                  <a:gd name="T64" fmla="*/ 64 w 124"/>
                  <a:gd name="T65" fmla="*/ 60 h 124"/>
                  <a:gd name="T66" fmla="*/ 37 w 124"/>
                  <a:gd name="T67" fmla="*/ 35 h 124"/>
                  <a:gd name="T68" fmla="*/ 8 w 124"/>
                  <a:gd name="T69" fmla="*/ 60 h 124"/>
                  <a:gd name="T70" fmla="*/ 8 w 124"/>
                  <a:gd name="T71" fmla="*/ 64 h 124"/>
                  <a:gd name="T72" fmla="*/ 38 w 124"/>
                  <a:gd name="T73" fmla="*/ 93 h 124"/>
                  <a:gd name="T74" fmla="*/ 8 w 124"/>
                  <a:gd name="T75" fmla="*/ 64 h 124"/>
                  <a:gd name="T76" fmla="*/ 86 w 124"/>
                  <a:gd name="T77" fmla="*/ 93 h 124"/>
                  <a:gd name="T78" fmla="*/ 116 w 124"/>
                  <a:gd name="T79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4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6" y="124"/>
                      <a:pt x="124" y="96"/>
                      <a:pt x="124" y="62"/>
                    </a:cubicBezTo>
                    <a:cubicBezTo>
                      <a:pt x="124" y="28"/>
                      <a:pt x="96" y="0"/>
                      <a:pt x="62" y="0"/>
                    </a:cubicBezTo>
                    <a:close/>
                    <a:moveTo>
                      <a:pt x="116" y="60"/>
                    </a:moveTo>
                    <a:cubicBezTo>
                      <a:pt x="92" y="60"/>
                      <a:pt x="92" y="60"/>
                      <a:pt x="92" y="60"/>
                    </a:cubicBezTo>
                    <a:cubicBezTo>
                      <a:pt x="92" y="51"/>
                      <a:pt x="90" y="43"/>
                      <a:pt x="87" y="35"/>
                    </a:cubicBezTo>
                    <a:cubicBezTo>
                      <a:pt x="93" y="33"/>
                      <a:pt x="98" y="30"/>
                      <a:pt x="102" y="26"/>
                    </a:cubicBezTo>
                    <a:cubicBezTo>
                      <a:pt x="110" y="35"/>
                      <a:pt x="115" y="47"/>
                      <a:pt x="116" y="60"/>
                    </a:cubicBezTo>
                    <a:close/>
                    <a:moveTo>
                      <a:pt x="60" y="116"/>
                    </a:moveTo>
                    <a:cubicBezTo>
                      <a:pt x="53" y="110"/>
                      <a:pt x="48" y="103"/>
                      <a:pt x="43" y="95"/>
                    </a:cubicBezTo>
                    <a:cubicBezTo>
                      <a:pt x="49" y="93"/>
                      <a:pt x="54" y="92"/>
                      <a:pt x="60" y="92"/>
                    </a:cubicBezTo>
                    <a:cubicBezTo>
                      <a:pt x="60" y="116"/>
                      <a:pt x="60" y="116"/>
                      <a:pt x="60" y="116"/>
                    </a:cubicBezTo>
                    <a:cubicBezTo>
                      <a:pt x="60" y="116"/>
                      <a:pt x="60" y="116"/>
                      <a:pt x="60" y="116"/>
                    </a:cubicBezTo>
                    <a:close/>
                    <a:moveTo>
                      <a:pt x="64" y="8"/>
                    </a:moveTo>
                    <a:cubicBezTo>
                      <a:pt x="72" y="14"/>
                      <a:pt x="78" y="23"/>
                      <a:pt x="82" y="33"/>
                    </a:cubicBezTo>
                    <a:cubicBezTo>
                      <a:pt x="76" y="35"/>
                      <a:pt x="70" y="36"/>
                      <a:pt x="64" y="3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8"/>
                      <a:pt x="64" y="8"/>
                      <a:pt x="64" y="8"/>
                    </a:cubicBezTo>
                    <a:close/>
                    <a:moveTo>
                      <a:pt x="71" y="9"/>
                    </a:moveTo>
                    <a:cubicBezTo>
                      <a:pt x="82" y="11"/>
                      <a:pt x="92" y="16"/>
                      <a:pt x="100" y="23"/>
                    </a:cubicBezTo>
                    <a:cubicBezTo>
                      <a:pt x="95" y="26"/>
                      <a:pt x="91" y="29"/>
                      <a:pt x="86" y="31"/>
                    </a:cubicBezTo>
                    <a:cubicBezTo>
                      <a:pt x="82" y="23"/>
                      <a:pt x="77" y="15"/>
                      <a:pt x="71" y="9"/>
                    </a:cubicBezTo>
                    <a:close/>
                    <a:moveTo>
                      <a:pt x="60" y="8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54" y="36"/>
                      <a:pt x="48" y="35"/>
                      <a:pt x="42" y="33"/>
                    </a:cubicBezTo>
                    <a:cubicBezTo>
                      <a:pt x="46" y="23"/>
                      <a:pt x="52" y="14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lose/>
                    <a:moveTo>
                      <a:pt x="38" y="31"/>
                    </a:moveTo>
                    <a:cubicBezTo>
                      <a:pt x="33" y="29"/>
                      <a:pt x="29" y="26"/>
                      <a:pt x="24" y="23"/>
                    </a:cubicBezTo>
                    <a:cubicBezTo>
                      <a:pt x="32" y="16"/>
                      <a:pt x="42" y="11"/>
                      <a:pt x="53" y="9"/>
                    </a:cubicBezTo>
                    <a:cubicBezTo>
                      <a:pt x="47" y="15"/>
                      <a:pt x="42" y="23"/>
                      <a:pt x="38" y="31"/>
                    </a:cubicBezTo>
                    <a:close/>
                    <a:moveTo>
                      <a:pt x="40" y="36"/>
                    </a:moveTo>
                    <a:cubicBezTo>
                      <a:pt x="47" y="38"/>
                      <a:pt x="53" y="40"/>
                      <a:pt x="60" y="4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6" y="52"/>
                      <a:pt x="38" y="44"/>
                      <a:pt x="40" y="36"/>
                    </a:cubicBezTo>
                    <a:close/>
                    <a:moveTo>
                      <a:pt x="60" y="64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54" y="88"/>
                      <a:pt x="48" y="89"/>
                      <a:pt x="42" y="91"/>
                    </a:cubicBezTo>
                    <a:cubicBezTo>
                      <a:pt x="38" y="83"/>
                      <a:pt x="36" y="74"/>
                      <a:pt x="36" y="64"/>
                    </a:cubicBezTo>
                    <a:lnTo>
                      <a:pt x="60" y="64"/>
                    </a:lnTo>
                    <a:close/>
                    <a:moveTo>
                      <a:pt x="53" y="115"/>
                    </a:moveTo>
                    <a:cubicBezTo>
                      <a:pt x="43" y="114"/>
                      <a:pt x="34" y="109"/>
                      <a:pt x="27" y="103"/>
                    </a:cubicBezTo>
                    <a:cubicBezTo>
                      <a:pt x="31" y="100"/>
                      <a:pt x="35" y="98"/>
                      <a:pt x="40" y="96"/>
                    </a:cubicBezTo>
                    <a:cubicBezTo>
                      <a:pt x="43" y="103"/>
                      <a:pt x="48" y="110"/>
                      <a:pt x="53" y="115"/>
                    </a:cubicBezTo>
                    <a:close/>
                    <a:moveTo>
                      <a:pt x="64" y="116"/>
                    </a:moveTo>
                    <a:cubicBezTo>
                      <a:pt x="64" y="92"/>
                      <a:pt x="64" y="92"/>
                      <a:pt x="64" y="92"/>
                    </a:cubicBezTo>
                    <a:cubicBezTo>
                      <a:pt x="70" y="92"/>
                      <a:pt x="75" y="93"/>
                      <a:pt x="81" y="95"/>
                    </a:cubicBezTo>
                    <a:cubicBezTo>
                      <a:pt x="76" y="103"/>
                      <a:pt x="71" y="110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lose/>
                    <a:moveTo>
                      <a:pt x="84" y="96"/>
                    </a:moveTo>
                    <a:cubicBezTo>
                      <a:pt x="89" y="98"/>
                      <a:pt x="93" y="100"/>
                      <a:pt x="97" y="103"/>
                    </a:cubicBezTo>
                    <a:cubicBezTo>
                      <a:pt x="90" y="109"/>
                      <a:pt x="81" y="114"/>
                      <a:pt x="71" y="115"/>
                    </a:cubicBezTo>
                    <a:cubicBezTo>
                      <a:pt x="76" y="110"/>
                      <a:pt x="81" y="103"/>
                      <a:pt x="84" y="96"/>
                    </a:cubicBezTo>
                    <a:close/>
                    <a:moveTo>
                      <a:pt x="82" y="91"/>
                    </a:moveTo>
                    <a:cubicBezTo>
                      <a:pt x="76" y="89"/>
                      <a:pt x="70" y="88"/>
                      <a:pt x="64" y="88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74"/>
                      <a:pt x="86" y="83"/>
                      <a:pt x="82" y="91"/>
                    </a:cubicBezTo>
                    <a:close/>
                    <a:moveTo>
                      <a:pt x="64" y="6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71" y="40"/>
                      <a:pt x="77" y="38"/>
                      <a:pt x="84" y="36"/>
                    </a:cubicBezTo>
                    <a:cubicBezTo>
                      <a:pt x="86" y="44"/>
                      <a:pt x="88" y="52"/>
                      <a:pt x="88" y="60"/>
                    </a:cubicBezTo>
                    <a:lnTo>
                      <a:pt x="64" y="60"/>
                    </a:lnTo>
                    <a:close/>
                    <a:moveTo>
                      <a:pt x="22" y="26"/>
                    </a:moveTo>
                    <a:cubicBezTo>
                      <a:pt x="26" y="30"/>
                      <a:pt x="31" y="33"/>
                      <a:pt x="37" y="35"/>
                    </a:cubicBezTo>
                    <a:cubicBezTo>
                      <a:pt x="34" y="43"/>
                      <a:pt x="32" y="51"/>
                      <a:pt x="32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9" y="47"/>
                      <a:pt x="14" y="35"/>
                      <a:pt x="22" y="26"/>
                    </a:cubicBezTo>
                    <a:close/>
                    <a:moveTo>
                      <a:pt x="8" y="64"/>
                    </a:move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74"/>
                      <a:pt x="34" y="84"/>
                      <a:pt x="38" y="93"/>
                    </a:cubicBezTo>
                    <a:cubicBezTo>
                      <a:pt x="33" y="95"/>
                      <a:pt x="28" y="97"/>
                      <a:pt x="24" y="100"/>
                    </a:cubicBezTo>
                    <a:cubicBezTo>
                      <a:pt x="15" y="91"/>
                      <a:pt x="9" y="78"/>
                      <a:pt x="8" y="64"/>
                    </a:cubicBezTo>
                    <a:close/>
                    <a:moveTo>
                      <a:pt x="100" y="100"/>
                    </a:moveTo>
                    <a:cubicBezTo>
                      <a:pt x="96" y="97"/>
                      <a:pt x="91" y="95"/>
                      <a:pt x="86" y="93"/>
                    </a:cubicBezTo>
                    <a:cubicBezTo>
                      <a:pt x="90" y="84"/>
                      <a:pt x="92" y="74"/>
                      <a:pt x="92" y="6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5" y="78"/>
                      <a:pt x="109" y="91"/>
                      <a:pt x="100" y="1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latin typeface="字魂105号-简雅黑" panose="00000500000000000000" pitchFamily="2" charset="-122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22F4AC3-0BD9-938B-31B4-CA47755A4CEE}"/>
                </a:ext>
              </a:extLst>
            </p:cNvPr>
            <p:cNvGrpSpPr/>
            <p:nvPr/>
          </p:nvGrpSpPr>
          <p:grpSpPr>
            <a:xfrm>
              <a:off x="6338088" y="4390211"/>
              <a:ext cx="415657" cy="415657"/>
              <a:chOff x="5863167" y="2289733"/>
              <a:chExt cx="465666" cy="465666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0AE7054F-3F96-2867-3A8A-809090A291D4}"/>
                  </a:ext>
                </a:extLst>
              </p:cNvPr>
              <p:cNvSpPr/>
              <p:nvPr/>
            </p:nvSpPr>
            <p:spPr>
              <a:xfrm>
                <a:off x="5863167" y="2289733"/>
                <a:ext cx="465666" cy="4656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Freeform: Shape 52">
                <a:extLst>
                  <a:ext uri="{FF2B5EF4-FFF2-40B4-BE49-F238E27FC236}">
                    <a16:creationId xmlns:a16="http://schemas.microsoft.com/office/drawing/2014/main" id="{5F632DCD-0873-5995-14AD-61C3D7C3BE25}"/>
                  </a:ext>
                </a:extLst>
              </p:cNvPr>
              <p:cNvSpPr/>
              <p:nvPr/>
            </p:nvSpPr>
            <p:spPr bwMode="auto">
              <a:xfrm>
                <a:off x="5972539" y="2394173"/>
                <a:ext cx="246922" cy="256785"/>
              </a:xfrm>
              <a:custGeom>
                <a:avLst/>
                <a:gdLst>
                  <a:gd name="T0" fmla="*/ 0 w 124"/>
                  <a:gd name="T1" fmla="*/ 62 h 124"/>
                  <a:gd name="T2" fmla="*/ 124 w 124"/>
                  <a:gd name="T3" fmla="*/ 62 h 124"/>
                  <a:gd name="T4" fmla="*/ 116 w 124"/>
                  <a:gd name="T5" fmla="*/ 60 h 124"/>
                  <a:gd name="T6" fmla="*/ 87 w 124"/>
                  <a:gd name="T7" fmla="*/ 35 h 124"/>
                  <a:gd name="T8" fmla="*/ 116 w 124"/>
                  <a:gd name="T9" fmla="*/ 60 h 124"/>
                  <a:gd name="T10" fmla="*/ 43 w 124"/>
                  <a:gd name="T11" fmla="*/ 95 h 124"/>
                  <a:gd name="T12" fmla="*/ 60 w 124"/>
                  <a:gd name="T13" fmla="*/ 116 h 124"/>
                  <a:gd name="T14" fmla="*/ 64 w 124"/>
                  <a:gd name="T15" fmla="*/ 8 h 124"/>
                  <a:gd name="T16" fmla="*/ 64 w 124"/>
                  <a:gd name="T17" fmla="*/ 36 h 124"/>
                  <a:gd name="T18" fmla="*/ 64 w 124"/>
                  <a:gd name="T19" fmla="*/ 8 h 124"/>
                  <a:gd name="T20" fmla="*/ 100 w 124"/>
                  <a:gd name="T21" fmla="*/ 23 h 124"/>
                  <a:gd name="T22" fmla="*/ 71 w 124"/>
                  <a:gd name="T23" fmla="*/ 9 h 124"/>
                  <a:gd name="T24" fmla="*/ 60 w 124"/>
                  <a:gd name="T25" fmla="*/ 36 h 124"/>
                  <a:gd name="T26" fmla="*/ 60 w 124"/>
                  <a:gd name="T27" fmla="*/ 8 h 124"/>
                  <a:gd name="T28" fmla="*/ 38 w 124"/>
                  <a:gd name="T29" fmla="*/ 31 h 124"/>
                  <a:gd name="T30" fmla="*/ 53 w 124"/>
                  <a:gd name="T31" fmla="*/ 9 h 124"/>
                  <a:gd name="T32" fmla="*/ 40 w 124"/>
                  <a:gd name="T33" fmla="*/ 36 h 124"/>
                  <a:gd name="T34" fmla="*/ 60 w 124"/>
                  <a:gd name="T35" fmla="*/ 60 h 124"/>
                  <a:gd name="T36" fmla="*/ 40 w 124"/>
                  <a:gd name="T37" fmla="*/ 36 h 124"/>
                  <a:gd name="T38" fmla="*/ 60 w 124"/>
                  <a:gd name="T39" fmla="*/ 88 h 124"/>
                  <a:gd name="T40" fmla="*/ 36 w 124"/>
                  <a:gd name="T41" fmla="*/ 64 h 124"/>
                  <a:gd name="T42" fmla="*/ 53 w 124"/>
                  <a:gd name="T43" fmla="*/ 115 h 124"/>
                  <a:gd name="T44" fmla="*/ 40 w 124"/>
                  <a:gd name="T45" fmla="*/ 96 h 124"/>
                  <a:gd name="T46" fmla="*/ 64 w 124"/>
                  <a:gd name="T47" fmla="*/ 116 h 124"/>
                  <a:gd name="T48" fmla="*/ 81 w 124"/>
                  <a:gd name="T49" fmla="*/ 95 h 124"/>
                  <a:gd name="T50" fmla="*/ 64 w 124"/>
                  <a:gd name="T51" fmla="*/ 116 h 124"/>
                  <a:gd name="T52" fmla="*/ 97 w 124"/>
                  <a:gd name="T53" fmla="*/ 103 h 124"/>
                  <a:gd name="T54" fmla="*/ 84 w 124"/>
                  <a:gd name="T55" fmla="*/ 96 h 124"/>
                  <a:gd name="T56" fmla="*/ 64 w 124"/>
                  <a:gd name="T57" fmla="*/ 88 h 124"/>
                  <a:gd name="T58" fmla="*/ 88 w 124"/>
                  <a:gd name="T59" fmla="*/ 64 h 124"/>
                  <a:gd name="T60" fmla="*/ 64 w 124"/>
                  <a:gd name="T61" fmla="*/ 60 h 124"/>
                  <a:gd name="T62" fmla="*/ 84 w 124"/>
                  <a:gd name="T63" fmla="*/ 36 h 124"/>
                  <a:gd name="T64" fmla="*/ 64 w 124"/>
                  <a:gd name="T65" fmla="*/ 60 h 124"/>
                  <a:gd name="T66" fmla="*/ 37 w 124"/>
                  <a:gd name="T67" fmla="*/ 35 h 124"/>
                  <a:gd name="T68" fmla="*/ 8 w 124"/>
                  <a:gd name="T69" fmla="*/ 60 h 124"/>
                  <a:gd name="T70" fmla="*/ 8 w 124"/>
                  <a:gd name="T71" fmla="*/ 64 h 124"/>
                  <a:gd name="T72" fmla="*/ 38 w 124"/>
                  <a:gd name="T73" fmla="*/ 93 h 124"/>
                  <a:gd name="T74" fmla="*/ 8 w 124"/>
                  <a:gd name="T75" fmla="*/ 64 h 124"/>
                  <a:gd name="T76" fmla="*/ 86 w 124"/>
                  <a:gd name="T77" fmla="*/ 93 h 124"/>
                  <a:gd name="T78" fmla="*/ 116 w 124"/>
                  <a:gd name="T79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4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6" y="124"/>
                      <a:pt x="124" y="96"/>
                      <a:pt x="124" y="62"/>
                    </a:cubicBezTo>
                    <a:cubicBezTo>
                      <a:pt x="124" y="28"/>
                      <a:pt x="96" y="0"/>
                      <a:pt x="62" y="0"/>
                    </a:cubicBezTo>
                    <a:close/>
                    <a:moveTo>
                      <a:pt x="116" y="60"/>
                    </a:moveTo>
                    <a:cubicBezTo>
                      <a:pt x="92" y="60"/>
                      <a:pt x="92" y="60"/>
                      <a:pt x="92" y="60"/>
                    </a:cubicBezTo>
                    <a:cubicBezTo>
                      <a:pt x="92" y="51"/>
                      <a:pt x="90" y="43"/>
                      <a:pt x="87" y="35"/>
                    </a:cubicBezTo>
                    <a:cubicBezTo>
                      <a:pt x="93" y="33"/>
                      <a:pt x="98" y="30"/>
                      <a:pt x="102" y="26"/>
                    </a:cubicBezTo>
                    <a:cubicBezTo>
                      <a:pt x="110" y="35"/>
                      <a:pt x="115" y="47"/>
                      <a:pt x="116" y="60"/>
                    </a:cubicBezTo>
                    <a:close/>
                    <a:moveTo>
                      <a:pt x="60" y="116"/>
                    </a:moveTo>
                    <a:cubicBezTo>
                      <a:pt x="53" y="110"/>
                      <a:pt x="48" y="103"/>
                      <a:pt x="43" y="95"/>
                    </a:cubicBezTo>
                    <a:cubicBezTo>
                      <a:pt x="49" y="93"/>
                      <a:pt x="54" y="92"/>
                      <a:pt x="60" y="92"/>
                    </a:cubicBezTo>
                    <a:cubicBezTo>
                      <a:pt x="60" y="116"/>
                      <a:pt x="60" y="116"/>
                      <a:pt x="60" y="116"/>
                    </a:cubicBezTo>
                    <a:cubicBezTo>
                      <a:pt x="60" y="116"/>
                      <a:pt x="60" y="116"/>
                      <a:pt x="60" y="116"/>
                    </a:cubicBezTo>
                    <a:close/>
                    <a:moveTo>
                      <a:pt x="64" y="8"/>
                    </a:moveTo>
                    <a:cubicBezTo>
                      <a:pt x="72" y="14"/>
                      <a:pt x="78" y="23"/>
                      <a:pt x="82" y="33"/>
                    </a:cubicBezTo>
                    <a:cubicBezTo>
                      <a:pt x="76" y="35"/>
                      <a:pt x="70" y="36"/>
                      <a:pt x="64" y="3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8"/>
                      <a:pt x="64" y="8"/>
                      <a:pt x="64" y="8"/>
                    </a:cubicBezTo>
                    <a:close/>
                    <a:moveTo>
                      <a:pt x="71" y="9"/>
                    </a:moveTo>
                    <a:cubicBezTo>
                      <a:pt x="82" y="11"/>
                      <a:pt x="92" y="16"/>
                      <a:pt x="100" y="23"/>
                    </a:cubicBezTo>
                    <a:cubicBezTo>
                      <a:pt x="95" y="26"/>
                      <a:pt x="91" y="29"/>
                      <a:pt x="86" y="31"/>
                    </a:cubicBezTo>
                    <a:cubicBezTo>
                      <a:pt x="82" y="23"/>
                      <a:pt x="77" y="15"/>
                      <a:pt x="71" y="9"/>
                    </a:cubicBezTo>
                    <a:close/>
                    <a:moveTo>
                      <a:pt x="60" y="8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54" y="36"/>
                      <a:pt x="48" y="35"/>
                      <a:pt x="42" y="33"/>
                    </a:cubicBezTo>
                    <a:cubicBezTo>
                      <a:pt x="46" y="23"/>
                      <a:pt x="52" y="14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lose/>
                    <a:moveTo>
                      <a:pt x="38" y="31"/>
                    </a:moveTo>
                    <a:cubicBezTo>
                      <a:pt x="33" y="29"/>
                      <a:pt x="29" y="26"/>
                      <a:pt x="24" y="23"/>
                    </a:cubicBezTo>
                    <a:cubicBezTo>
                      <a:pt x="32" y="16"/>
                      <a:pt x="42" y="11"/>
                      <a:pt x="53" y="9"/>
                    </a:cubicBezTo>
                    <a:cubicBezTo>
                      <a:pt x="47" y="15"/>
                      <a:pt x="42" y="23"/>
                      <a:pt x="38" y="31"/>
                    </a:cubicBezTo>
                    <a:close/>
                    <a:moveTo>
                      <a:pt x="40" y="36"/>
                    </a:moveTo>
                    <a:cubicBezTo>
                      <a:pt x="47" y="38"/>
                      <a:pt x="53" y="40"/>
                      <a:pt x="60" y="4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6" y="52"/>
                      <a:pt x="38" y="44"/>
                      <a:pt x="40" y="36"/>
                    </a:cubicBezTo>
                    <a:close/>
                    <a:moveTo>
                      <a:pt x="60" y="64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54" y="88"/>
                      <a:pt x="48" y="89"/>
                      <a:pt x="42" y="91"/>
                    </a:cubicBezTo>
                    <a:cubicBezTo>
                      <a:pt x="38" y="83"/>
                      <a:pt x="36" y="74"/>
                      <a:pt x="36" y="64"/>
                    </a:cubicBezTo>
                    <a:lnTo>
                      <a:pt x="60" y="64"/>
                    </a:lnTo>
                    <a:close/>
                    <a:moveTo>
                      <a:pt x="53" y="115"/>
                    </a:moveTo>
                    <a:cubicBezTo>
                      <a:pt x="43" y="114"/>
                      <a:pt x="34" y="109"/>
                      <a:pt x="27" y="103"/>
                    </a:cubicBezTo>
                    <a:cubicBezTo>
                      <a:pt x="31" y="100"/>
                      <a:pt x="35" y="98"/>
                      <a:pt x="40" y="96"/>
                    </a:cubicBezTo>
                    <a:cubicBezTo>
                      <a:pt x="43" y="103"/>
                      <a:pt x="48" y="110"/>
                      <a:pt x="53" y="115"/>
                    </a:cubicBezTo>
                    <a:close/>
                    <a:moveTo>
                      <a:pt x="64" y="116"/>
                    </a:moveTo>
                    <a:cubicBezTo>
                      <a:pt x="64" y="92"/>
                      <a:pt x="64" y="92"/>
                      <a:pt x="64" y="92"/>
                    </a:cubicBezTo>
                    <a:cubicBezTo>
                      <a:pt x="70" y="92"/>
                      <a:pt x="75" y="93"/>
                      <a:pt x="81" y="95"/>
                    </a:cubicBezTo>
                    <a:cubicBezTo>
                      <a:pt x="76" y="103"/>
                      <a:pt x="71" y="110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lose/>
                    <a:moveTo>
                      <a:pt x="84" y="96"/>
                    </a:moveTo>
                    <a:cubicBezTo>
                      <a:pt x="89" y="98"/>
                      <a:pt x="93" y="100"/>
                      <a:pt x="97" y="103"/>
                    </a:cubicBezTo>
                    <a:cubicBezTo>
                      <a:pt x="90" y="109"/>
                      <a:pt x="81" y="114"/>
                      <a:pt x="71" y="115"/>
                    </a:cubicBezTo>
                    <a:cubicBezTo>
                      <a:pt x="76" y="110"/>
                      <a:pt x="81" y="103"/>
                      <a:pt x="84" y="96"/>
                    </a:cubicBezTo>
                    <a:close/>
                    <a:moveTo>
                      <a:pt x="82" y="91"/>
                    </a:moveTo>
                    <a:cubicBezTo>
                      <a:pt x="76" y="89"/>
                      <a:pt x="70" y="88"/>
                      <a:pt x="64" y="88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74"/>
                      <a:pt x="86" y="83"/>
                      <a:pt x="82" y="91"/>
                    </a:cubicBezTo>
                    <a:close/>
                    <a:moveTo>
                      <a:pt x="64" y="6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71" y="40"/>
                      <a:pt x="77" y="38"/>
                      <a:pt x="84" y="36"/>
                    </a:cubicBezTo>
                    <a:cubicBezTo>
                      <a:pt x="86" y="44"/>
                      <a:pt x="88" y="52"/>
                      <a:pt x="88" y="60"/>
                    </a:cubicBezTo>
                    <a:lnTo>
                      <a:pt x="64" y="60"/>
                    </a:lnTo>
                    <a:close/>
                    <a:moveTo>
                      <a:pt x="22" y="26"/>
                    </a:moveTo>
                    <a:cubicBezTo>
                      <a:pt x="26" y="30"/>
                      <a:pt x="31" y="33"/>
                      <a:pt x="37" y="35"/>
                    </a:cubicBezTo>
                    <a:cubicBezTo>
                      <a:pt x="34" y="43"/>
                      <a:pt x="32" y="51"/>
                      <a:pt x="32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9" y="47"/>
                      <a:pt x="14" y="35"/>
                      <a:pt x="22" y="26"/>
                    </a:cubicBezTo>
                    <a:close/>
                    <a:moveTo>
                      <a:pt x="8" y="64"/>
                    </a:move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74"/>
                      <a:pt x="34" y="84"/>
                      <a:pt x="38" y="93"/>
                    </a:cubicBezTo>
                    <a:cubicBezTo>
                      <a:pt x="33" y="95"/>
                      <a:pt x="28" y="97"/>
                      <a:pt x="24" y="100"/>
                    </a:cubicBezTo>
                    <a:cubicBezTo>
                      <a:pt x="15" y="91"/>
                      <a:pt x="9" y="78"/>
                      <a:pt x="8" y="64"/>
                    </a:cubicBezTo>
                    <a:close/>
                    <a:moveTo>
                      <a:pt x="100" y="100"/>
                    </a:moveTo>
                    <a:cubicBezTo>
                      <a:pt x="96" y="97"/>
                      <a:pt x="91" y="95"/>
                      <a:pt x="86" y="93"/>
                    </a:cubicBezTo>
                    <a:cubicBezTo>
                      <a:pt x="90" y="84"/>
                      <a:pt x="92" y="74"/>
                      <a:pt x="92" y="6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5" y="78"/>
                      <a:pt x="109" y="91"/>
                      <a:pt x="100" y="1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latin typeface="字魂105号-简雅黑" panose="00000500000000000000" pitchFamily="2" charset="-122"/>
                </a:endParaRPr>
              </a:p>
            </p:txBody>
          </p:sp>
        </p:grpSp>
      </p:grpSp>
      <p:sp>
        <p:nvSpPr>
          <p:cNvPr id="2" name="矩形: 折角 1">
            <a:extLst>
              <a:ext uri="{FF2B5EF4-FFF2-40B4-BE49-F238E27FC236}">
                <a16:creationId xmlns:a16="http://schemas.microsoft.com/office/drawing/2014/main" id="{46B84715-1F95-7D08-2628-8AE8E12A2B03}"/>
              </a:ext>
            </a:extLst>
          </p:cNvPr>
          <p:cNvSpPr/>
          <p:nvPr/>
        </p:nvSpPr>
        <p:spPr>
          <a:xfrm>
            <a:off x="1253820" y="1819072"/>
            <a:ext cx="7159558" cy="3765475"/>
          </a:xfrm>
          <a:prstGeom prst="foldedCorne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/>
          </a:p>
          <a:p>
            <a:r>
              <a:rPr lang="zh-CN" altLang="en-US" sz="3200" b="1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 构建学习共同体</a:t>
            </a:r>
            <a:endParaRPr lang="en-US" altLang="zh-CN" sz="3200" b="1" dirty="0">
              <a:latin typeface="华康POP1体W5" panose="040B0509000000000000" pitchFamily="81" charset="-128"/>
              <a:ea typeface="华康POP1体W5" panose="040B0509000000000000" pitchFamily="81" charset="-128"/>
            </a:endParaRPr>
          </a:p>
          <a:p>
            <a:r>
              <a:rPr lang="zh-CN" altLang="en-US" sz="3200" b="1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    不同于“互助小组”，学习共同体强调的不仅仅是单单为其他同学提供“学雷锋”般的答疑解惑，而是同学之间的“利益交换”：你教我化学，我带你英语，这是最实在的“共赢”，增强班级凝聚力。</a:t>
            </a:r>
            <a:endParaRPr lang="en-US" altLang="zh-CN" sz="3200" b="1" dirty="0">
              <a:latin typeface="华康POP1体W5" panose="040B0509000000000000" pitchFamily="81" charset="-128"/>
              <a:ea typeface="华康POP1体W5" panose="040B0509000000000000" pitchFamily="8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17835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F6A7C155-773F-480C-AC0E-568D9602D273}"/>
              </a:ext>
            </a:extLst>
          </p:cNvPr>
          <p:cNvSpPr txBox="1"/>
          <p:nvPr/>
        </p:nvSpPr>
        <p:spPr>
          <a:xfrm>
            <a:off x="6712608" y="4662530"/>
            <a:ext cx="2143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>
                <a:solidFill>
                  <a:schemeClr val="tx2">
                    <a:lumMod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目录</a:t>
            </a:r>
            <a:r>
              <a:rPr lang="en-US" altLang="zh-CN" sz="4400" dirty="0">
                <a:solidFill>
                  <a:schemeClr val="tx2">
                    <a:lumMod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 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728E11C-5656-4DAB-A966-3F9641815B4B}"/>
              </a:ext>
            </a:extLst>
          </p:cNvPr>
          <p:cNvSpPr txBox="1"/>
          <p:nvPr/>
        </p:nvSpPr>
        <p:spPr>
          <a:xfrm>
            <a:off x="6789612" y="5431971"/>
            <a:ext cx="2056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latin typeface="字魂58号-创中黑" panose="00000500000000000000" pitchFamily="2" charset="-122"/>
                <a:ea typeface="字魂58号-创中黑" panose="00000500000000000000" pitchFamily="2" charset="-122"/>
                <a:cs typeface="字魂105号-简雅黑" panose="00000500000000000000" pitchFamily="2" charset="-122"/>
              </a:rPr>
              <a:t>CONTENTS</a:t>
            </a:r>
            <a:endParaRPr lang="zh-CN" altLang="en-US" sz="2400" dirty="0">
              <a:latin typeface="字魂58号-创中黑" panose="00000500000000000000" pitchFamily="2" charset="-122"/>
              <a:ea typeface="字魂58号-创中黑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0C0D75D-AE9C-4E38-BC0B-C26F7E6C1C0B}"/>
              </a:ext>
            </a:extLst>
          </p:cNvPr>
          <p:cNvGrpSpPr/>
          <p:nvPr/>
        </p:nvGrpSpPr>
        <p:grpSpPr>
          <a:xfrm>
            <a:off x="1476708" y="2039428"/>
            <a:ext cx="3479270" cy="646331"/>
            <a:chOff x="4340249" y="2755062"/>
            <a:chExt cx="3765550" cy="646331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BDE13D0-0A83-44E3-8604-5BEAECC7F04A}"/>
                </a:ext>
              </a:extLst>
            </p:cNvPr>
            <p:cNvSpPr txBox="1"/>
            <p:nvPr/>
          </p:nvSpPr>
          <p:spPr>
            <a:xfrm>
              <a:off x="4340249" y="2755062"/>
              <a:ext cx="6472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字魂105号-简雅黑" panose="00000500000000000000" pitchFamily="2" charset="-122"/>
                </a:rPr>
                <a:t>01</a:t>
              </a:r>
              <a:endPara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4E012061-1877-4121-94DC-1A5396508C7B}"/>
                </a:ext>
              </a:extLst>
            </p:cNvPr>
            <p:cNvSpPr txBox="1"/>
            <p:nvPr/>
          </p:nvSpPr>
          <p:spPr>
            <a:xfrm>
              <a:off x="5065325" y="2806224"/>
              <a:ext cx="3040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字魂105号-简雅黑" panose="00000500000000000000" pitchFamily="2" charset="-122"/>
                </a:rPr>
                <a:t>挑战与困惑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BF5DBCE-574C-4947-9125-20DC96CBC914}"/>
              </a:ext>
            </a:extLst>
          </p:cNvPr>
          <p:cNvGrpSpPr/>
          <p:nvPr/>
        </p:nvGrpSpPr>
        <p:grpSpPr>
          <a:xfrm>
            <a:off x="1476708" y="3054177"/>
            <a:ext cx="3479270" cy="646331"/>
            <a:chOff x="4340249" y="2755062"/>
            <a:chExt cx="3765548" cy="646331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B0B1521-F8F5-4C0F-82CF-D3CE4F41FA85}"/>
                </a:ext>
              </a:extLst>
            </p:cNvPr>
            <p:cNvSpPr txBox="1"/>
            <p:nvPr/>
          </p:nvSpPr>
          <p:spPr>
            <a:xfrm>
              <a:off x="4340249" y="2755062"/>
              <a:ext cx="6472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字魂105号-简雅黑" panose="00000500000000000000" pitchFamily="2" charset="-122"/>
                </a:rPr>
                <a:t>02</a:t>
              </a:r>
              <a:endPara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9BB5E5A-9DA2-448E-98B5-110A6432F0E9}"/>
                </a:ext>
              </a:extLst>
            </p:cNvPr>
            <p:cNvSpPr txBox="1"/>
            <p:nvPr/>
          </p:nvSpPr>
          <p:spPr>
            <a:xfrm>
              <a:off x="5065324" y="2829078"/>
              <a:ext cx="30404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字魂105号-简雅黑" panose="00000500000000000000" pitchFamily="2" charset="-122"/>
                </a:rPr>
                <a:t>成长型思维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719143E5-485B-46F4-A7BD-EF8D76BFF2C6}"/>
              </a:ext>
            </a:extLst>
          </p:cNvPr>
          <p:cNvGrpSpPr/>
          <p:nvPr/>
        </p:nvGrpSpPr>
        <p:grpSpPr>
          <a:xfrm>
            <a:off x="1499153" y="4068926"/>
            <a:ext cx="3438610" cy="646331"/>
            <a:chOff x="4340249" y="2755062"/>
            <a:chExt cx="3745831" cy="646331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E9D78DA-C209-46E1-A173-1FD15DA5DDCE}"/>
                </a:ext>
              </a:extLst>
            </p:cNvPr>
            <p:cNvSpPr txBox="1"/>
            <p:nvPr/>
          </p:nvSpPr>
          <p:spPr>
            <a:xfrm>
              <a:off x="4340249" y="2755062"/>
              <a:ext cx="6415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字魂105号-简雅黑" panose="00000500000000000000" pitchFamily="2" charset="-122"/>
                </a:rPr>
                <a:t>03</a:t>
              </a:r>
              <a:endPara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B5BD7D75-C93D-4527-A8EB-E67D5AFBF0B4}"/>
                </a:ext>
              </a:extLst>
            </p:cNvPr>
            <p:cNvSpPr txBox="1"/>
            <p:nvPr/>
          </p:nvSpPr>
          <p:spPr>
            <a:xfrm>
              <a:off x="5045606" y="2833272"/>
              <a:ext cx="3040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字魂105号-简雅黑" panose="00000500000000000000" pitchFamily="2" charset="-122"/>
                </a:rPr>
                <a:t>我们应该做什么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C56A1BE-44A9-4F37-8187-44A52B3344BD}"/>
              </a:ext>
            </a:extLst>
          </p:cNvPr>
          <p:cNvGrpSpPr/>
          <p:nvPr/>
        </p:nvGrpSpPr>
        <p:grpSpPr>
          <a:xfrm>
            <a:off x="1499151" y="5083675"/>
            <a:ext cx="3447718" cy="646331"/>
            <a:chOff x="4340249" y="2755062"/>
            <a:chExt cx="3755754" cy="646331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11781FF-AF5F-4FA9-A1A1-147C5CC6C52C}"/>
                </a:ext>
              </a:extLst>
            </p:cNvPr>
            <p:cNvSpPr txBox="1"/>
            <p:nvPr/>
          </p:nvSpPr>
          <p:spPr>
            <a:xfrm>
              <a:off x="4340249" y="2755062"/>
              <a:ext cx="6616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字魂105号-简雅黑" panose="00000500000000000000" pitchFamily="2" charset="-122"/>
                </a:rPr>
                <a:t>04</a:t>
              </a:r>
              <a:endPara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98DCDABC-6A8F-4621-97A0-3AC39615A148}"/>
                </a:ext>
              </a:extLst>
            </p:cNvPr>
            <p:cNvSpPr txBox="1"/>
            <p:nvPr/>
          </p:nvSpPr>
          <p:spPr>
            <a:xfrm>
              <a:off x="5055529" y="2828958"/>
              <a:ext cx="3040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字魂105号-简雅黑" panose="00000500000000000000" pitchFamily="2" charset="-122"/>
                </a:rPr>
                <a:t>总结与共识</a:t>
              </a: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E15B7873-F73B-4DB6-BE94-F3C713EAB4C3}"/>
              </a:ext>
            </a:extLst>
          </p:cNvPr>
          <p:cNvSpPr txBox="1"/>
          <p:nvPr/>
        </p:nvSpPr>
        <p:spPr>
          <a:xfrm>
            <a:off x="8191625" y="304464"/>
            <a:ext cx="37769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00" dirty="0"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CLASS SUMMARY</a:t>
            </a:r>
            <a:endParaRPr lang="zh-CN" altLang="en-US" sz="700" dirty="0">
              <a:latin typeface="字魂105号-简雅黑" panose="00000500000000000000" pitchFamily="2" charset="-122"/>
              <a:ea typeface="字魂105号-简雅黑" panose="00000500000000000000" pitchFamily="2" charset="-122"/>
              <a:cs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99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1AEBDE-979D-0D12-F18D-7B4AA6E34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529E7F8F-7A5C-C40A-0B61-B0310B408E3D}"/>
              </a:ext>
            </a:extLst>
          </p:cNvPr>
          <p:cNvSpPr txBox="1"/>
          <p:nvPr/>
        </p:nvSpPr>
        <p:spPr>
          <a:xfrm>
            <a:off x="2303658" y="477425"/>
            <a:ext cx="3917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字魂105号-简雅黑" panose="00000500000000000000" pitchFamily="2" charset="-122"/>
              </a:rPr>
              <a:t>我们应该怎么做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CB6D146-3DC8-3E91-2766-2959A224EE83}"/>
              </a:ext>
            </a:extLst>
          </p:cNvPr>
          <p:cNvGrpSpPr/>
          <p:nvPr/>
        </p:nvGrpSpPr>
        <p:grpSpPr>
          <a:xfrm>
            <a:off x="455104" y="8263"/>
            <a:ext cx="1597432" cy="1548162"/>
            <a:chOff x="4534854" y="2284416"/>
            <a:chExt cx="2576776" cy="257677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4DE5E67D-E890-755A-DA11-2E8535457D17}"/>
                </a:ext>
              </a:extLst>
            </p:cNvPr>
            <p:cNvGrpSpPr/>
            <p:nvPr/>
          </p:nvGrpSpPr>
          <p:grpSpPr>
            <a:xfrm>
              <a:off x="4534854" y="2284416"/>
              <a:ext cx="2576776" cy="2576776"/>
              <a:chOff x="4220484" y="1967946"/>
              <a:chExt cx="3431631" cy="3431631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30444A4-63E7-5AB3-AD1C-53169FFB0249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00" r="12500"/>
              <a:stretch/>
            </p:blipFill>
            <p:spPr>
              <a:xfrm>
                <a:off x="4701764" y="2449226"/>
                <a:ext cx="2469071" cy="2469071"/>
              </a:xfrm>
              <a:prstGeom prst="ellipse">
                <a:avLst/>
              </a:prstGeom>
            </p:spPr>
          </p:pic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67036B4D-9666-82E2-6FF1-BC80AF68D48A}"/>
                  </a:ext>
                </a:extLst>
              </p:cNvPr>
              <p:cNvSpPr/>
              <p:nvPr/>
            </p:nvSpPr>
            <p:spPr>
              <a:xfrm flipH="1">
                <a:off x="4220484" y="1967946"/>
                <a:ext cx="3431631" cy="3431631"/>
              </a:xfrm>
              <a:prstGeom prst="blockArc">
                <a:avLst>
                  <a:gd name="adj1" fmla="val 3543882"/>
                  <a:gd name="adj2" fmla="val 15674150"/>
                  <a:gd name="adj3" fmla="val 1144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72230046-4C6C-DCA5-F3CB-CE6EC3188285}"/>
                </a:ext>
              </a:extLst>
            </p:cNvPr>
            <p:cNvGrpSpPr/>
            <p:nvPr/>
          </p:nvGrpSpPr>
          <p:grpSpPr>
            <a:xfrm>
              <a:off x="6338088" y="2339741"/>
              <a:ext cx="415657" cy="415657"/>
              <a:chOff x="5863167" y="2289733"/>
              <a:chExt cx="465666" cy="465666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03BEBE1E-A04E-5374-E6AA-3186AFBAD699}"/>
                  </a:ext>
                </a:extLst>
              </p:cNvPr>
              <p:cNvSpPr/>
              <p:nvPr/>
            </p:nvSpPr>
            <p:spPr>
              <a:xfrm>
                <a:off x="5863167" y="2289733"/>
                <a:ext cx="465666" cy="4656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Freeform: Shape 52">
                <a:extLst>
                  <a:ext uri="{FF2B5EF4-FFF2-40B4-BE49-F238E27FC236}">
                    <a16:creationId xmlns:a16="http://schemas.microsoft.com/office/drawing/2014/main" id="{1A29F5A8-7006-6776-069C-50B32C33782B}"/>
                  </a:ext>
                </a:extLst>
              </p:cNvPr>
              <p:cNvSpPr/>
              <p:nvPr/>
            </p:nvSpPr>
            <p:spPr bwMode="auto">
              <a:xfrm>
                <a:off x="5972539" y="2394173"/>
                <a:ext cx="246922" cy="256785"/>
              </a:xfrm>
              <a:custGeom>
                <a:avLst/>
                <a:gdLst>
                  <a:gd name="T0" fmla="*/ 0 w 124"/>
                  <a:gd name="T1" fmla="*/ 62 h 124"/>
                  <a:gd name="T2" fmla="*/ 124 w 124"/>
                  <a:gd name="T3" fmla="*/ 62 h 124"/>
                  <a:gd name="T4" fmla="*/ 116 w 124"/>
                  <a:gd name="T5" fmla="*/ 60 h 124"/>
                  <a:gd name="T6" fmla="*/ 87 w 124"/>
                  <a:gd name="T7" fmla="*/ 35 h 124"/>
                  <a:gd name="T8" fmla="*/ 116 w 124"/>
                  <a:gd name="T9" fmla="*/ 60 h 124"/>
                  <a:gd name="T10" fmla="*/ 43 w 124"/>
                  <a:gd name="T11" fmla="*/ 95 h 124"/>
                  <a:gd name="T12" fmla="*/ 60 w 124"/>
                  <a:gd name="T13" fmla="*/ 116 h 124"/>
                  <a:gd name="T14" fmla="*/ 64 w 124"/>
                  <a:gd name="T15" fmla="*/ 8 h 124"/>
                  <a:gd name="T16" fmla="*/ 64 w 124"/>
                  <a:gd name="T17" fmla="*/ 36 h 124"/>
                  <a:gd name="T18" fmla="*/ 64 w 124"/>
                  <a:gd name="T19" fmla="*/ 8 h 124"/>
                  <a:gd name="T20" fmla="*/ 100 w 124"/>
                  <a:gd name="T21" fmla="*/ 23 h 124"/>
                  <a:gd name="T22" fmla="*/ 71 w 124"/>
                  <a:gd name="T23" fmla="*/ 9 h 124"/>
                  <a:gd name="T24" fmla="*/ 60 w 124"/>
                  <a:gd name="T25" fmla="*/ 36 h 124"/>
                  <a:gd name="T26" fmla="*/ 60 w 124"/>
                  <a:gd name="T27" fmla="*/ 8 h 124"/>
                  <a:gd name="T28" fmla="*/ 38 w 124"/>
                  <a:gd name="T29" fmla="*/ 31 h 124"/>
                  <a:gd name="T30" fmla="*/ 53 w 124"/>
                  <a:gd name="T31" fmla="*/ 9 h 124"/>
                  <a:gd name="T32" fmla="*/ 40 w 124"/>
                  <a:gd name="T33" fmla="*/ 36 h 124"/>
                  <a:gd name="T34" fmla="*/ 60 w 124"/>
                  <a:gd name="T35" fmla="*/ 60 h 124"/>
                  <a:gd name="T36" fmla="*/ 40 w 124"/>
                  <a:gd name="T37" fmla="*/ 36 h 124"/>
                  <a:gd name="T38" fmla="*/ 60 w 124"/>
                  <a:gd name="T39" fmla="*/ 88 h 124"/>
                  <a:gd name="T40" fmla="*/ 36 w 124"/>
                  <a:gd name="T41" fmla="*/ 64 h 124"/>
                  <a:gd name="T42" fmla="*/ 53 w 124"/>
                  <a:gd name="T43" fmla="*/ 115 h 124"/>
                  <a:gd name="T44" fmla="*/ 40 w 124"/>
                  <a:gd name="T45" fmla="*/ 96 h 124"/>
                  <a:gd name="T46" fmla="*/ 64 w 124"/>
                  <a:gd name="T47" fmla="*/ 116 h 124"/>
                  <a:gd name="T48" fmla="*/ 81 w 124"/>
                  <a:gd name="T49" fmla="*/ 95 h 124"/>
                  <a:gd name="T50" fmla="*/ 64 w 124"/>
                  <a:gd name="T51" fmla="*/ 116 h 124"/>
                  <a:gd name="T52" fmla="*/ 97 w 124"/>
                  <a:gd name="T53" fmla="*/ 103 h 124"/>
                  <a:gd name="T54" fmla="*/ 84 w 124"/>
                  <a:gd name="T55" fmla="*/ 96 h 124"/>
                  <a:gd name="T56" fmla="*/ 64 w 124"/>
                  <a:gd name="T57" fmla="*/ 88 h 124"/>
                  <a:gd name="T58" fmla="*/ 88 w 124"/>
                  <a:gd name="T59" fmla="*/ 64 h 124"/>
                  <a:gd name="T60" fmla="*/ 64 w 124"/>
                  <a:gd name="T61" fmla="*/ 60 h 124"/>
                  <a:gd name="T62" fmla="*/ 84 w 124"/>
                  <a:gd name="T63" fmla="*/ 36 h 124"/>
                  <a:gd name="T64" fmla="*/ 64 w 124"/>
                  <a:gd name="T65" fmla="*/ 60 h 124"/>
                  <a:gd name="T66" fmla="*/ 37 w 124"/>
                  <a:gd name="T67" fmla="*/ 35 h 124"/>
                  <a:gd name="T68" fmla="*/ 8 w 124"/>
                  <a:gd name="T69" fmla="*/ 60 h 124"/>
                  <a:gd name="T70" fmla="*/ 8 w 124"/>
                  <a:gd name="T71" fmla="*/ 64 h 124"/>
                  <a:gd name="T72" fmla="*/ 38 w 124"/>
                  <a:gd name="T73" fmla="*/ 93 h 124"/>
                  <a:gd name="T74" fmla="*/ 8 w 124"/>
                  <a:gd name="T75" fmla="*/ 64 h 124"/>
                  <a:gd name="T76" fmla="*/ 86 w 124"/>
                  <a:gd name="T77" fmla="*/ 93 h 124"/>
                  <a:gd name="T78" fmla="*/ 116 w 124"/>
                  <a:gd name="T79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4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6" y="124"/>
                      <a:pt x="124" y="96"/>
                      <a:pt x="124" y="62"/>
                    </a:cubicBezTo>
                    <a:cubicBezTo>
                      <a:pt x="124" y="28"/>
                      <a:pt x="96" y="0"/>
                      <a:pt x="62" y="0"/>
                    </a:cubicBezTo>
                    <a:close/>
                    <a:moveTo>
                      <a:pt x="116" y="60"/>
                    </a:moveTo>
                    <a:cubicBezTo>
                      <a:pt x="92" y="60"/>
                      <a:pt x="92" y="60"/>
                      <a:pt x="92" y="60"/>
                    </a:cubicBezTo>
                    <a:cubicBezTo>
                      <a:pt x="92" y="51"/>
                      <a:pt x="90" y="43"/>
                      <a:pt x="87" y="35"/>
                    </a:cubicBezTo>
                    <a:cubicBezTo>
                      <a:pt x="93" y="33"/>
                      <a:pt x="98" y="30"/>
                      <a:pt x="102" y="26"/>
                    </a:cubicBezTo>
                    <a:cubicBezTo>
                      <a:pt x="110" y="35"/>
                      <a:pt x="115" y="47"/>
                      <a:pt x="116" y="60"/>
                    </a:cubicBezTo>
                    <a:close/>
                    <a:moveTo>
                      <a:pt x="60" y="116"/>
                    </a:moveTo>
                    <a:cubicBezTo>
                      <a:pt x="53" y="110"/>
                      <a:pt x="48" y="103"/>
                      <a:pt x="43" y="95"/>
                    </a:cubicBezTo>
                    <a:cubicBezTo>
                      <a:pt x="49" y="93"/>
                      <a:pt x="54" y="92"/>
                      <a:pt x="60" y="92"/>
                    </a:cubicBezTo>
                    <a:cubicBezTo>
                      <a:pt x="60" y="116"/>
                      <a:pt x="60" y="116"/>
                      <a:pt x="60" y="116"/>
                    </a:cubicBezTo>
                    <a:cubicBezTo>
                      <a:pt x="60" y="116"/>
                      <a:pt x="60" y="116"/>
                      <a:pt x="60" y="116"/>
                    </a:cubicBezTo>
                    <a:close/>
                    <a:moveTo>
                      <a:pt x="64" y="8"/>
                    </a:moveTo>
                    <a:cubicBezTo>
                      <a:pt x="72" y="14"/>
                      <a:pt x="78" y="23"/>
                      <a:pt x="82" y="33"/>
                    </a:cubicBezTo>
                    <a:cubicBezTo>
                      <a:pt x="76" y="35"/>
                      <a:pt x="70" y="36"/>
                      <a:pt x="64" y="3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8"/>
                      <a:pt x="64" y="8"/>
                      <a:pt x="64" y="8"/>
                    </a:cubicBezTo>
                    <a:close/>
                    <a:moveTo>
                      <a:pt x="71" y="9"/>
                    </a:moveTo>
                    <a:cubicBezTo>
                      <a:pt x="82" y="11"/>
                      <a:pt x="92" y="16"/>
                      <a:pt x="100" y="23"/>
                    </a:cubicBezTo>
                    <a:cubicBezTo>
                      <a:pt x="95" y="26"/>
                      <a:pt x="91" y="29"/>
                      <a:pt x="86" y="31"/>
                    </a:cubicBezTo>
                    <a:cubicBezTo>
                      <a:pt x="82" y="23"/>
                      <a:pt x="77" y="15"/>
                      <a:pt x="71" y="9"/>
                    </a:cubicBezTo>
                    <a:close/>
                    <a:moveTo>
                      <a:pt x="60" y="8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54" y="36"/>
                      <a:pt x="48" y="35"/>
                      <a:pt x="42" y="33"/>
                    </a:cubicBezTo>
                    <a:cubicBezTo>
                      <a:pt x="46" y="23"/>
                      <a:pt x="52" y="14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lose/>
                    <a:moveTo>
                      <a:pt x="38" y="31"/>
                    </a:moveTo>
                    <a:cubicBezTo>
                      <a:pt x="33" y="29"/>
                      <a:pt x="29" y="26"/>
                      <a:pt x="24" y="23"/>
                    </a:cubicBezTo>
                    <a:cubicBezTo>
                      <a:pt x="32" y="16"/>
                      <a:pt x="42" y="11"/>
                      <a:pt x="53" y="9"/>
                    </a:cubicBezTo>
                    <a:cubicBezTo>
                      <a:pt x="47" y="15"/>
                      <a:pt x="42" y="23"/>
                      <a:pt x="38" y="31"/>
                    </a:cubicBezTo>
                    <a:close/>
                    <a:moveTo>
                      <a:pt x="40" y="36"/>
                    </a:moveTo>
                    <a:cubicBezTo>
                      <a:pt x="47" y="38"/>
                      <a:pt x="53" y="40"/>
                      <a:pt x="60" y="4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6" y="52"/>
                      <a:pt x="38" y="44"/>
                      <a:pt x="40" y="36"/>
                    </a:cubicBezTo>
                    <a:close/>
                    <a:moveTo>
                      <a:pt x="60" y="64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54" y="88"/>
                      <a:pt x="48" y="89"/>
                      <a:pt x="42" y="91"/>
                    </a:cubicBezTo>
                    <a:cubicBezTo>
                      <a:pt x="38" y="83"/>
                      <a:pt x="36" y="74"/>
                      <a:pt x="36" y="64"/>
                    </a:cubicBezTo>
                    <a:lnTo>
                      <a:pt x="60" y="64"/>
                    </a:lnTo>
                    <a:close/>
                    <a:moveTo>
                      <a:pt x="53" y="115"/>
                    </a:moveTo>
                    <a:cubicBezTo>
                      <a:pt x="43" y="114"/>
                      <a:pt x="34" y="109"/>
                      <a:pt x="27" y="103"/>
                    </a:cubicBezTo>
                    <a:cubicBezTo>
                      <a:pt x="31" y="100"/>
                      <a:pt x="35" y="98"/>
                      <a:pt x="40" y="96"/>
                    </a:cubicBezTo>
                    <a:cubicBezTo>
                      <a:pt x="43" y="103"/>
                      <a:pt x="48" y="110"/>
                      <a:pt x="53" y="115"/>
                    </a:cubicBezTo>
                    <a:close/>
                    <a:moveTo>
                      <a:pt x="64" y="116"/>
                    </a:moveTo>
                    <a:cubicBezTo>
                      <a:pt x="64" y="92"/>
                      <a:pt x="64" y="92"/>
                      <a:pt x="64" y="92"/>
                    </a:cubicBezTo>
                    <a:cubicBezTo>
                      <a:pt x="70" y="92"/>
                      <a:pt x="75" y="93"/>
                      <a:pt x="81" y="95"/>
                    </a:cubicBezTo>
                    <a:cubicBezTo>
                      <a:pt x="76" y="103"/>
                      <a:pt x="71" y="110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lose/>
                    <a:moveTo>
                      <a:pt x="84" y="96"/>
                    </a:moveTo>
                    <a:cubicBezTo>
                      <a:pt x="89" y="98"/>
                      <a:pt x="93" y="100"/>
                      <a:pt x="97" y="103"/>
                    </a:cubicBezTo>
                    <a:cubicBezTo>
                      <a:pt x="90" y="109"/>
                      <a:pt x="81" y="114"/>
                      <a:pt x="71" y="115"/>
                    </a:cubicBezTo>
                    <a:cubicBezTo>
                      <a:pt x="76" y="110"/>
                      <a:pt x="81" y="103"/>
                      <a:pt x="84" y="96"/>
                    </a:cubicBezTo>
                    <a:close/>
                    <a:moveTo>
                      <a:pt x="82" y="91"/>
                    </a:moveTo>
                    <a:cubicBezTo>
                      <a:pt x="76" y="89"/>
                      <a:pt x="70" y="88"/>
                      <a:pt x="64" y="88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74"/>
                      <a:pt x="86" y="83"/>
                      <a:pt x="82" y="91"/>
                    </a:cubicBezTo>
                    <a:close/>
                    <a:moveTo>
                      <a:pt x="64" y="6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71" y="40"/>
                      <a:pt x="77" y="38"/>
                      <a:pt x="84" y="36"/>
                    </a:cubicBezTo>
                    <a:cubicBezTo>
                      <a:pt x="86" y="44"/>
                      <a:pt x="88" y="52"/>
                      <a:pt x="88" y="60"/>
                    </a:cubicBezTo>
                    <a:lnTo>
                      <a:pt x="64" y="60"/>
                    </a:lnTo>
                    <a:close/>
                    <a:moveTo>
                      <a:pt x="22" y="26"/>
                    </a:moveTo>
                    <a:cubicBezTo>
                      <a:pt x="26" y="30"/>
                      <a:pt x="31" y="33"/>
                      <a:pt x="37" y="35"/>
                    </a:cubicBezTo>
                    <a:cubicBezTo>
                      <a:pt x="34" y="43"/>
                      <a:pt x="32" y="51"/>
                      <a:pt x="32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9" y="47"/>
                      <a:pt x="14" y="35"/>
                      <a:pt x="22" y="26"/>
                    </a:cubicBezTo>
                    <a:close/>
                    <a:moveTo>
                      <a:pt x="8" y="64"/>
                    </a:move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74"/>
                      <a:pt x="34" y="84"/>
                      <a:pt x="38" y="93"/>
                    </a:cubicBezTo>
                    <a:cubicBezTo>
                      <a:pt x="33" y="95"/>
                      <a:pt x="28" y="97"/>
                      <a:pt x="24" y="100"/>
                    </a:cubicBezTo>
                    <a:cubicBezTo>
                      <a:pt x="15" y="91"/>
                      <a:pt x="9" y="78"/>
                      <a:pt x="8" y="64"/>
                    </a:cubicBezTo>
                    <a:close/>
                    <a:moveTo>
                      <a:pt x="100" y="100"/>
                    </a:moveTo>
                    <a:cubicBezTo>
                      <a:pt x="96" y="97"/>
                      <a:pt x="91" y="95"/>
                      <a:pt x="86" y="93"/>
                    </a:cubicBezTo>
                    <a:cubicBezTo>
                      <a:pt x="90" y="84"/>
                      <a:pt x="92" y="74"/>
                      <a:pt x="92" y="6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5" y="78"/>
                      <a:pt x="109" y="91"/>
                      <a:pt x="100" y="1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latin typeface="字魂105号-简雅黑" panose="00000500000000000000" pitchFamily="2" charset="-122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CFB90931-C9F0-2395-35E2-B6C3143C120C}"/>
                </a:ext>
              </a:extLst>
            </p:cNvPr>
            <p:cNvGrpSpPr/>
            <p:nvPr/>
          </p:nvGrpSpPr>
          <p:grpSpPr>
            <a:xfrm>
              <a:off x="6338088" y="4390211"/>
              <a:ext cx="415657" cy="415657"/>
              <a:chOff x="5863167" y="2289733"/>
              <a:chExt cx="465666" cy="465666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84D7730B-F95F-BCCE-0D67-8F8B79D6E214}"/>
                  </a:ext>
                </a:extLst>
              </p:cNvPr>
              <p:cNvSpPr/>
              <p:nvPr/>
            </p:nvSpPr>
            <p:spPr>
              <a:xfrm>
                <a:off x="5863167" y="2289733"/>
                <a:ext cx="465666" cy="4656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Freeform: Shape 52">
                <a:extLst>
                  <a:ext uri="{FF2B5EF4-FFF2-40B4-BE49-F238E27FC236}">
                    <a16:creationId xmlns:a16="http://schemas.microsoft.com/office/drawing/2014/main" id="{201BF5EC-444D-2BAD-599E-4393581E17FB}"/>
                  </a:ext>
                </a:extLst>
              </p:cNvPr>
              <p:cNvSpPr/>
              <p:nvPr/>
            </p:nvSpPr>
            <p:spPr bwMode="auto">
              <a:xfrm>
                <a:off x="5972539" y="2394173"/>
                <a:ext cx="246922" cy="256785"/>
              </a:xfrm>
              <a:custGeom>
                <a:avLst/>
                <a:gdLst>
                  <a:gd name="T0" fmla="*/ 0 w 124"/>
                  <a:gd name="T1" fmla="*/ 62 h 124"/>
                  <a:gd name="T2" fmla="*/ 124 w 124"/>
                  <a:gd name="T3" fmla="*/ 62 h 124"/>
                  <a:gd name="T4" fmla="*/ 116 w 124"/>
                  <a:gd name="T5" fmla="*/ 60 h 124"/>
                  <a:gd name="T6" fmla="*/ 87 w 124"/>
                  <a:gd name="T7" fmla="*/ 35 h 124"/>
                  <a:gd name="T8" fmla="*/ 116 w 124"/>
                  <a:gd name="T9" fmla="*/ 60 h 124"/>
                  <a:gd name="T10" fmla="*/ 43 w 124"/>
                  <a:gd name="T11" fmla="*/ 95 h 124"/>
                  <a:gd name="T12" fmla="*/ 60 w 124"/>
                  <a:gd name="T13" fmla="*/ 116 h 124"/>
                  <a:gd name="T14" fmla="*/ 64 w 124"/>
                  <a:gd name="T15" fmla="*/ 8 h 124"/>
                  <a:gd name="T16" fmla="*/ 64 w 124"/>
                  <a:gd name="T17" fmla="*/ 36 h 124"/>
                  <a:gd name="T18" fmla="*/ 64 w 124"/>
                  <a:gd name="T19" fmla="*/ 8 h 124"/>
                  <a:gd name="T20" fmla="*/ 100 w 124"/>
                  <a:gd name="T21" fmla="*/ 23 h 124"/>
                  <a:gd name="T22" fmla="*/ 71 w 124"/>
                  <a:gd name="T23" fmla="*/ 9 h 124"/>
                  <a:gd name="T24" fmla="*/ 60 w 124"/>
                  <a:gd name="T25" fmla="*/ 36 h 124"/>
                  <a:gd name="T26" fmla="*/ 60 w 124"/>
                  <a:gd name="T27" fmla="*/ 8 h 124"/>
                  <a:gd name="T28" fmla="*/ 38 w 124"/>
                  <a:gd name="T29" fmla="*/ 31 h 124"/>
                  <a:gd name="T30" fmla="*/ 53 w 124"/>
                  <a:gd name="T31" fmla="*/ 9 h 124"/>
                  <a:gd name="T32" fmla="*/ 40 w 124"/>
                  <a:gd name="T33" fmla="*/ 36 h 124"/>
                  <a:gd name="T34" fmla="*/ 60 w 124"/>
                  <a:gd name="T35" fmla="*/ 60 h 124"/>
                  <a:gd name="T36" fmla="*/ 40 w 124"/>
                  <a:gd name="T37" fmla="*/ 36 h 124"/>
                  <a:gd name="T38" fmla="*/ 60 w 124"/>
                  <a:gd name="T39" fmla="*/ 88 h 124"/>
                  <a:gd name="T40" fmla="*/ 36 w 124"/>
                  <a:gd name="T41" fmla="*/ 64 h 124"/>
                  <a:gd name="T42" fmla="*/ 53 w 124"/>
                  <a:gd name="T43" fmla="*/ 115 h 124"/>
                  <a:gd name="T44" fmla="*/ 40 w 124"/>
                  <a:gd name="T45" fmla="*/ 96 h 124"/>
                  <a:gd name="T46" fmla="*/ 64 w 124"/>
                  <a:gd name="T47" fmla="*/ 116 h 124"/>
                  <a:gd name="T48" fmla="*/ 81 w 124"/>
                  <a:gd name="T49" fmla="*/ 95 h 124"/>
                  <a:gd name="T50" fmla="*/ 64 w 124"/>
                  <a:gd name="T51" fmla="*/ 116 h 124"/>
                  <a:gd name="T52" fmla="*/ 97 w 124"/>
                  <a:gd name="T53" fmla="*/ 103 h 124"/>
                  <a:gd name="T54" fmla="*/ 84 w 124"/>
                  <a:gd name="T55" fmla="*/ 96 h 124"/>
                  <a:gd name="T56" fmla="*/ 64 w 124"/>
                  <a:gd name="T57" fmla="*/ 88 h 124"/>
                  <a:gd name="T58" fmla="*/ 88 w 124"/>
                  <a:gd name="T59" fmla="*/ 64 h 124"/>
                  <a:gd name="T60" fmla="*/ 64 w 124"/>
                  <a:gd name="T61" fmla="*/ 60 h 124"/>
                  <a:gd name="T62" fmla="*/ 84 w 124"/>
                  <a:gd name="T63" fmla="*/ 36 h 124"/>
                  <a:gd name="T64" fmla="*/ 64 w 124"/>
                  <a:gd name="T65" fmla="*/ 60 h 124"/>
                  <a:gd name="T66" fmla="*/ 37 w 124"/>
                  <a:gd name="T67" fmla="*/ 35 h 124"/>
                  <a:gd name="T68" fmla="*/ 8 w 124"/>
                  <a:gd name="T69" fmla="*/ 60 h 124"/>
                  <a:gd name="T70" fmla="*/ 8 w 124"/>
                  <a:gd name="T71" fmla="*/ 64 h 124"/>
                  <a:gd name="T72" fmla="*/ 38 w 124"/>
                  <a:gd name="T73" fmla="*/ 93 h 124"/>
                  <a:gd name="T74" fmla="*/ 8 w 124"/>
                  <a:gd name="T75" fmla="*/ 64 h 124"/>
                  <a:gd name="T76" fmla="*/ 86 w 124"/>
                  <a:gd name="T77" fmla="*/ 93 h 124"/>
                  <a:gd name="T78" fmla="*/ 116 w 124"/>
                  <a:gd name="T79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4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6" y="124"/>
                      <a:pt x="124" y="96"/>
                      <a:pt x="124" y="62"/>
                    </a:cubicBezTo>
                    <a:cubicBezTo>
                      <a:pt x="124" y="28"/>
                      <a:pt x="96" y="0"/>
                      <a:pt x="62" y="0"/>
                    </a:cubicBezTo>
                    <a:close/>
                    <a:moveTo>
                      <a:pt x="116" y="60"/>
                    </a:moveTo>
                    <a:cubicBezTo>
                      <a:pt x="92" y="60"/>
                      <a:pt x="92" y="60"/>
                      <a:pt x="92" y="60"/>
                    </a:cubicBezTo>
                    <a:cubicBezTo>
                      <a:pt x="92" y="51"/>
                      <a:pt x="90" y="43"/>
                      <a:pt x="87" y="35"/>
                    </a:cubicBezTo>
                    <a:cubicBezTo>
                      <a:pt x="93" y="33"/>
                      <a:pt x="98" y="30"/>
                      <a:pt x="102" y="26"/>
                    </a:cubicBezTo>
                    <a:cubicBezTo>
                      <a:pt x="110" y="35"/>
                      <a:pt x="115" y="47"/>
                      <a:pt x="116" y="60"/>
                    </a:cubicBezTo>
                    <a:close/>
                    <a:moveTo>
                      <a:pt x="60" y="116"/>
                    </a:moveTo>
                    <a:cubicBezTo>
                      <a:pt x="53" y="110"/>
                      <a:pt x="48" y="103"/>
                      <a:pt x="43" y="95"/>
                    </a:cubicBezTo>
                    <a:cubicBezTo>
                      <a:pt x="49" y="93"/>
                      <a:pt x="54" y="92"/>
                      <a:pt x="60" y="92"/>
                    </a:cubicBezTo>
                    <a:cubicBezTo>
                      <a:pt x="60" y="116"/>
                      <a:pt x="60" y="116"/>
                      <a:pt x="60" y="116"/>
                    </a:cubicBezTo>
                    <a:cubicBezTo>
                      <a:pt x="60" y="116"/>
                      <a:pt x="60" y="116"/>
                      <a:pt x="60" y="116"/>
                    </a:cubicBezTo>
                    <a:close/>
                    <a:moveTo>
                      <a:pt x="64" y="8"/>
                    </a:moveTo>
                    <a:cubicBezTo>
                      <a:pt x="72" y="14"/>
                      <a:pt x="78" y="23"/>
                      <a:pt x="82" y="33"/>
                    </a:cubicBezTo>
                    <a:cubicBezTo>
                      <a:pt x="76" y="35"/>
                      <a:pt x="70" y="36"/>
                      <a:pt x="64" y="3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8"/>
                      <a:pt x="64" y="8"/>
                      <a:pt x="64" y="8"/>
                    </a:cubicBezTo>
                    <a:close/>
                    <a:moveTo>
                      <a:pt x="71" y="9"/>
                    </a:moveTo>
                    <a:cubicBezTo>
                      <a:pt x="82" y="11"/>
                      <a:pt x="92" y="16"/>
                      <a:pt x="100" y="23"/>
                    </a:cubicBezTo>
                    <a:cubicBezTo>
                      <a:pt x="95" y="26"/>
                      <a:pt x="91" y="29"/>
                      <a:pt x="86" y="31"/>
                    </a:cubicBezTo>
                    <a:cubicBezTo>
                      <a:pt x="82" y="23"/>
                      <a:pt x="77" y="15"/>
                      <a:pt x="71" y="9"/>
                    </a:cubicBezTo>
                    <a:close/>
                    <a:moveTo>
                      <a:pt x="60" y="8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54" y="36"/>
                      <a:pt x="48" y="35"/>
                      <a:pt x="42" y="33"/>
                    </a:cubicBezTo>
                    <a:cubicBezTo>
                      <a:pt x="46" y="23"/>
                      <a:pt x="52" y="14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lose/>
                    <a:moveTo>
                      <a:pt x="38" y="31"/>
                    </a:moveTo>
                    <a:cubicBezTo>
                      <a:pt x="33" y="29"/>
                      <a:pt x="29" y="26"/>
                      <a:pt x="24" y="23"/>
                    </a:cubicBezTo>
                    <a:cubicBezTo>
                      <a:pt x="32" y="16"/>
                      <a:pt x="42" y="11"/>
                      <a:pt x="53" y="9"/>
                    </a:cubicBezTo>
                    <a:cubicBezTo>
                      <a:pt x="47" y="15"/>
                      <a:pt x="42" y="23"/>
                      <a:pt x="38" y="31"/>
                    </a:cubicBezTo>
                    <a:close/>
                    <a:moveTo>
                      <a:pt x="40" y="36"/>
                    </a:moveTo>
                    <a:cubicBezTo>
                      <a:pt x="47" y="38"/>
                      <a:pt x="53" y="40"/>
                      <a:pt x="60" y="4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6" y="52"/>
                      <a:pt x="38" y="44"/>
                      <a:pt x="40" y="36"/>
                    </a:cubicBezTo>
                    <a:close/>
                    <a:moveTo>
                      <a:pt x="60" y="64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54" y="88"/>
                      <a:pt x="48" y="89"/>
                      <a:pt x="42" y="91"/>
                    </a:cubicBezTo>
                    <a:cubicBezTo>
                      <a:pt x="38" y="83"/>
                      <a:pt x="36" y="74"/>
                      <a:pt x="36" y="64"/>
                    </a:cubicBezTo>
                    <a:lnTo>
                      <a:pt x="60" y="64"/>
                    </a:lnTo>
                    <a:close/>
                    <a:moveTo>
                      <a:pt x="53" y="115"/>
                    </a:moveTo>
                    <a:cubicBezTo>
                      <a:pt x="43" y="114"/>
                      <a:pt x="34" y="109"/>
                      <a:pt x="27" y="103"/>
                    </a:cubicBezTo>
                    <a:cubicBezTo>
                      <a:pt x="31" y="100"/>
                      <a:pt x="35" y="98"/>
                      <a:pt x="40" y="96"/>
                    </a:cubicBezTo>
                    <a:cubicBezTo>
                      <a:pt x="43" y="103"/>
                      <a:pt x="48" y="110"/>
                      <a:pt x="53" y="115"/>
                    </a:cubicBezTo>
                    <a:close/>
                    <a:moveTo>
                      <a:pt x="64" y="116"/>
                    </a:moveTo>
                    <a:cubicBezTo>
                      <a:pt x="64" y="92"/>
                      <a:pt x="64" y="92"/>
                      <a:pt x="64" y="92"/>
                    </a:cubicBezTo>
                    <a:cubicBezTo>
                      <a:pt x="70" y="92"/>
                      <a:pt x="75" y="93"/>
                      <a:pt x="81" y="95"/>
                    </a:cubicBezTo>
                    <a:cubicBezTo>
                      <a:pt x="76" y="103"/>
                      <a:pt x="71" y="110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lose/>
                    <a:moveTo>
                      <a:pt x="84" y="96"/>
                    </a:moveTo>
                    <a:cubicBezTo>
                      <a:pt x="89" y="98"/>
                      <a:pt x="93" y="100"/>
                      <a:pt x="97" y="103"/>
                    </a:cubicBezTo>
                    <a:cubicBezTo>
                      <a:pt x="90" y="109"/>
                      <a:pt x="81" y="114"/>
                      <a:pt x="71" y="115"/>
                    </a:cubicBezTo>
                    <a:cubicBezTo>
                      <a:pt x="76" y="110"/>
                      <a:pt x="81" y="103"/>
                      <a:pt x="84" y="96"/>
                    </a:cubicBezTo>
                    <a:close/>
                    <a:moveTo>
                      <a:pt x="82" y="91"/>
                    </a:moveTo>
                    <a:cubicBezTo>
                      <a:pt x="76" y="89"/>
                      <a:pt x="70" y="88"/>
                      <a:pt x="64" y="88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74"/>
                      <a:pt x="86" y="83"/>
                      <a:pt x="82" y="91"/>
                    </a:cubicBezTo>
                    <a:close/>
                    <a:moveTo>
                      <a:pt x="64" y="6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71" y="40"/>
                      <a:pt x="77" y="38"/>
                      <a:pt x="84" y="36"/>
                    </a:cubicBezTo>
                    <a:cubicBezTo>
                      <a:pt x="86" y="44"/>
                      <a:pt x="88" y="52"/>
                      <a:pt x="88" y="60"/>
                    </a:cubicBezTo>
                    <a:lnTo>
                      <a:pt x="64" y="60"/>
                    </a:lnTo>
                    <a:close/>
                    <a:moveTo>
                      <a:pt x="22" y="26"/>
                    </a:moveTo>
                    <a:cubicBezTo>
                      <a:pt x="26" y="30"/>
                      <a:pt x="31" y="33"/>
                      <a:pt x="37" y="35"/>
                    </a:cubicBezTo>
                    <a:cubicBezTo>
                      <a:pt x="34" y="43"/>
                      <a:pt x="32" y="51"/>
                      <a:pt x="32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9" y="47"/>
                      <a:pt x="14" y="35"/>
                      <a:pt x="22" y="26"/>
                    </a:cubicBezTo>
                    <a:close/>
                    <a:moveTo>
                      <a:pt x="8" y="64"/>
                    </a:move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74"/>
                      <a:pt x="34" y="84"/>
                      <a:pt x="38" y="93"/>
                    </a:cubicBezTo>
                    <a:cubicBezTo>
                      <a:pt x="33" y="95"/>
                      <a:pt x="28" y="97"/>
                      <a:pt x="24" y="100"/>
                    </a:cubicBezTo>
                    <a:cubicBezTo>
                      <a:pt x="15" y="91"/>
                      <a:pt x="9" y="78"/>
                      <a:pt x="8" y="64"/>
                    </a:cubicBezTo>
                    <a:close/>
                    <a:moveTo>
                      <a:pt x="100" y="100"/>
                    </a:moveTo>
                    <a:cubicBezTo>
                      <a:pt x="96" y="97"/>
                      <a:pt x="91" y="95"/>
                      <a:pt x="86" y="93"/>
                    </a:cubicBezTo>
                    <a:cubicBezTo>
                      <a:pt x="90" y="84"/>
                      <a:pt x="92" y="74"/>
                      <a:pt x="92" y="6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5" y="78"/>
                      <a:pt x="109" y="91"/>
                      <a:pt x="100" y="1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latin typeface="字魂105号-简雅黑" panose="00000500000000000000" pitchFamily="2" charset="-122"/>
                </a:endParaRPr>
              </a:p>
            </p:txBody>
          </p:sp>
        </p:grpSp>
      </p:grpSp>
      <p:sp>
        <p:nvSpPr>
          <p:cNvPr id="2" name="矩形: 折角 1">
            <a:extLst>
              <a:ext uri="{FF2B5EF4-FFF2-40B4-BE49-F238E27FC236}">
                <a16:creationId xmlns:a16="http://schemas.microsoft.com/office/drawing/2014/main" id="{07168208-8B39-CDFE-76F6-ED0E43F750A5}"/>
              </a:ext>
            </a:extLst>
          </p:cNvPr>
          <p:cNvSpPr/>
          <p:nvPr/>
        </p:nvSpPr>
        <p:spPr>
          <a:xfrm>
            <a:off x="1253820" y="1819072"/>
            <a:ext cx="7159558" cy="3765475"/>
          </a:xfrm>
          <a:prstGeom prst="foldedCorne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b="1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 </a:t>
            </a:r>
            <a:endParaRPr lang="en-US" altLang="zh-CN" sz="3200" b="1" dirty="0">
              <a:latin typeface="华康POP1体W5" panose="040B0509000000000000" pitchFamily="81" charset="-128"/>
              <a:ea typeface="华康POP1体W5" panose="040B0509000000000000" pitchFamily="81" charset="-128"/>
            </a:endParaRPr>
          </a:p>
          <a:p>
            <a:r>
              <a:rPr lang="en-US" altLang="zh-CN" sz="3200" b="1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 </a:t>
            </a:r>
            <a:r>
              <a:rPr lang="zh-CN" altLang="en-US" sz="3200" b="1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学习氛围营造</a:t>
            </a:r>
            <a:endParaRPr lang="en-US" altLang="zh-CN" sz="3200" b="1" dirty="0">
              <a:latin typeface="华康POP1体W5" panose="040B0509000000000000" pitchFamily="81" charset="-128"/>
              <a:ea typeface="华康POP1体W5" panose="040B0509000000000000" pitchFamily="81" charset="-128"/>
            </a:endParaRPr>
          </a:p>
          <a:p>
            <a:r>
              <a:rPr lang="zh-CN" altLang="en-US" sz="3200" b="1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    这可能是最难立刻见效，但长期收益最高的“投资”。想象一下，当你走进教室，能立刻进入心无旁骛的状态，我们的学习效率会提升多少？主要问题在于共识和自律，我们应思考如何真正做好这些。</a:t>
            </a:r>
            <a:endParaRPr lang="en-US" altLang="zh-CN" sz="3200" b="1" dirty="0">
              <a:latin typeface="华康POP1体W5" panose="040B0509000000000000" pitchFamily="81" charset="-128"/>
              <a:ea typeface="华康POP1体W5" panose="040B0509000000000000" pitchFamily="8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82993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DA0707-3679-280C-1AA5-42FC857E0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>
            <a:extLst>
              <a:ext uri="{FF2B5EF4-FFF2-40B4-BE49-F238E27FC236}">
                <a16:creationId xmlns:a16="http://schemas.microsoft.com/office/drawing/2014/main" id="{8B5255F2-11E5-1E21-98C5-5C039EAFCE60}"/>
              </a:ext>
            </a:extLst>
          </p:cNvPr>
          <p:cNvSpPr txBox="1"/>
          <p:nvPr/>
        </p:nvSpPr>
        <p:spPr>
          <a:xfrm>
            <a:off x="588355" y="1771370"/>
            <a:ext cx="3107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40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PART FOUR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18CC29E-E2FA-A864-CB6C-70F312F8BE56}"/>
              </a:ext>
            </a:extLst>
          </p:cNvPr>
          <p:cNvSpPr txBox="1"/>
          <p:nvPr/>
        </p:nvSpPr>
        <p:spPr>
          <a:xfrm>
            <a:off x="588355" y="2479256"/>
            <a:ext cx="3536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总结与共识</a:t>
            </a:r>
          </a:p>
        </p:txBody>
      </p:sp>
    </p:spTree>
    <p:extLst>
      <p:ext uri="{BB962C8B-B14F-4D97-AF65-F5344CB8AC3E}">
        <p14:creationId xmlns:p14="http://schemas.microsoft.com/office/powerpoint/2010/main" val="60673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00">
        <p:circle/>
      </p:transition>
    </mc:Choice>
    <mc:Fallback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卷形: 水平 1">
            <a:extLst>
              <a:ext uri="{FF2B5EF4-FFF2-40B4-BE49-F238E27FC236}">
                <a16:creationId xmlns:a16="http://schemas.microsoft.com/office/drawing/2014/main" id="{66DB5B90-E247-AAF7-B8E7-F2A1374D3F47}"/>
              </a:ext>
            </a:extLst>
          </p:cNvPr>
          <p:cNvSpPr/>
          <p:nvPr/>
        </p:nvSpPr>
        <p:spPr>
          <a:xfrm>
            <a:off x="1047344" y="846307"/>
            <a:ext cx="10097311" cy="5330757"/>
          </a:xfrm>
          <a:prstGeom prst="horizontalScroll">
            <a:avLst>
              <a:gd name="adj" fmla="val 10858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zh-CN" altLang="en-US" sz="5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承认困境，是破局的起点。</a:t>
            </a:r>
            <a:endParaRPr lang="en-US" altLang="zh-CN" sz="54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buAutoNum type="arabicPeriod"/>
            </a:pPr>
            <a:r>
              <a:rPr lang="zh-CN" altLang="en-US" sz="5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转换思维，是破局的关键。</a:t>
            </a:r>
            <a:endParaRPr lang="en-US" altLang="zh-CN" sz="54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buAutoNum type="arabicPeriod"/>
            </a:pPr>
            <a:r>
              <a:rPr lang="zh-CN" altLang="en-US" sz="5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微小行动，是破局的路径。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5CA498E-7731-1FE7-5580-D43DE26CC7BE}"/>
              </a:ext>
            </a:extLst>
          </p:cNvPr>
          <p:cNvSpPr txBox="1"/>
          <p:nvPr/>
        </p:nvSpPr>
        <p:spPr>
          <a:xfrm>
            <a:off x="1177047" y="447472"/>
            <a:ext cx="8336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总结与共识</a:t>
            </a:r>
          </a:p>
        </p:txBody>
      </p:sp>
    </p:spTree>
    <p:extLst>
      <p:ext uri="{BB962C8B-B14F-4D97-AF65-F5344CB8AC3E}">
        <p14:creationId xmlns:p14="http://schemas.microsoft.com/office/powerpoint/2010/main" val="10711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674014-E546-78FC-D7D6-1CB884335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卷形: 水平 1">
            <a:extLst>
              <a:ext uri="{FF2B5EF4-FFF2-40B4-BE49-F238E27FC236}">
                <a16:creationId xmlns:a16="http://schemas.microsoft.com/office/drawing/2014/main" id="{43258557-FF86-C44F-8DEA-C7D40C9E4A4C}"/>
              </a:ext>
            </a:extLst>
          </p:cNvPr>
          <p:cNvSpPr/>
          <p:nvPr/>
        </p:nvSpPr>
        <p:spPr>
          <a:xfrm>
            <a:off x="1047344" y="846307"/>
            <a:ext cx="10097311" cy="5330757"/>
          </a:xfrm>
          <a:prstGeom prst="horizontalScroll">
            <a:avLst>
              <a:gd name="adj" fmla="val 10858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今天的班会活动，不要求大家立刻脱胎换骨，只希望在每个人心里种下一颗思考的种子。我们班的改变，不靠天，不靠地，就靠我们在座的每一位。从今天晚自习开始，从弄懂手头这一道题开始，从主动和你的同桌形成一个共赢团体开始。让我们一起，试试看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3DDDB8-4B53-38D5-2CD4-B0175DC3F77B}"/>
              </a:ext>
            </a:extLst>
          </p:cNvPr>
          <p:cNvSpPr txBox="1"/>
          <p:nvPr/>
        </p:nvSpPr>
        <p:spPr>
          <a:xfrm>
            <a:off x="1177047" y="447472"/>
            <a:ext cx="8336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总结与共识</a:t>
            </a:r>
          </a:p>
        </p:txBody>
      </p:sp>
    </p:spTree>
    <p:extLst>
      <p:ext uri="{BB962C8B-B14F-4D97-AF65-F5344CB8AC3E}">
        <p14:creationId xmlns:p14="http://schemas.microsoft.com/office/powerpoint/2010/main" val="219344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00">
        <p:circle/>
      </p:transition>
    </mc:Choice>
    <mc:Fallback>
      <p:transition spd="slow" advClick="0" advTm="2000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109963-9808-ED76-C931-5056B11AC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4ED027C-4D32-EE58-0E73-0ED45E364CFE}"/>
              </a:ext>
            </a:extLst>
          </p:cNvPr>
          <p:cNvSpPr txBox="1"/>
          <p:nvPr/>
        </p:nvSpPr>
        <p:spPr>
          <a:xfrm>
            <a:off x="1371600" y="1964987"/>
            <a:ext cx="942610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道阻且长，行则将至</a:t>
            </a:r>
            <a:endParaRPr lang="en-US" altLang="zh-CN" sz="6600" b="1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高二（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14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）班</a:t>
            </a:r>
          </a:p>
        </p:txBody>
      </p:sp>
    </p:spTree>
    <p:extLst>
      <p:ext uri="{BB962C8B-B14F-4D97-AF65-F5344CB8AC3E}">
        <p14:creationId xmlns:p14="http://schemas.microsoft.com/office/powerpoint/2010/main" val="9444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00">
        <p:circle/>
      </p:transition>
    </mc:Choice>
    <mc:Fallback>
      <p:transition spd="slow" advClick="0" advTm="200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>
            <a:extLst>
              <a:ext uri="{FF2B5EF4-FFF2-40B4-BE49-F238E27FC236}">
                <a16:creationId xmlns:a16="http://schemas.microsoft.com/office/drawing/2014/main" id="{84C6FF5B-226D-4135-920E-30720D5F6C1F}"/>
              </a:ext>
            </a:extLst>
          </p:cNvPr>
          <p:cNvSpPr txBox="1"/>
          <p:nvPr/>
        </p:nvSpPr>
        <p:spPr>
          <a:xfrm>
            <a:off x="598711" y="1771370"/>
            <a:ext cx="29097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40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PART ONE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78CDBC5-3E6E-4A67-8449-8C2E6EBEC748}"/>
              </a:ext>
            </a:extLst>
          </p:cNvPr>
          <p:cNvSpPr txBox="1"/>
          <p:nvPr/>
        </p:nvSpPr>
        <p:spPr>
          <a:xfrm>
            <a:off x="598712" y="2491189"/>
            <a:ext cx="3690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挑战与困惑</a:t>
            </a:r>
          </a:p>
        </p:txBody>
      </p:sp>
    </p:spTree>
    <p:extLst>
      <p:ext uri="{BB962C8B-B14F-4D97-AF65-F5344CB8AC3E}">
        <p14:creationId xmlns:p14="http://schemas.microsoft.com/office/powerpoint/2010/main" val="291681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B1168D87-0373-466E-99F5-E31F83CDDDE6}"/>
              </a:ext>
            </a:extLst>
          </p:cNvPr>
          <p:cNvSpPr txBox="1"/>
          <p:nvPr/>
        </p:nvSpPr>
        <p:spPr>
          <a:xfrm>
            <a:off x="333023" y="217705"/>
            <a:ext cx="7429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定位：我们此刻在何处</a:t>
            </a:r>
            <a:r>
              <a:rPr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？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CBAFADB-3388-918E-6BFB-A4B8AECF914C}"/>
              </a:ext>
            </a:extLst>
          </p:cNvPr>
          <p:cNvGrpSpPr/>
          <p:nvPr/>
        </p:nvGrpSpPr>
        <p:grpSpPr>
          <a:xfrm>
            <a:off x="333023" y="1614311"/>
            <a:ext cx="7209395" cy="1004711"/>
            <a:chOff x="333023" y="1614311"/>
            <a:chExt cx="7209395" cy="1004711"/>
          </a:xfrm>
        </p:grpSpPr>
        <p:sp>
          <p:nvSpPr>
            <p:cNvPr id="15" name="乘号 14">
              <a:extLst>
                <a:ext uri="{FF2B5EF4-FFF2-40B4-BE49-F238E27FC236}">
                  <a16:creationId xmlns:a16="http://schemas.microsoft.com/office/drawing/2014/main" id="{E51C2117-510D-3277-31B1-920CDC8186DF}"/>
                </a:ext>
              </a:extLst>
            </p:cNvPr>
            <p:cNvSpPr/>
            <p:nvPr/>
          </p:nvSpPr>
          <p:spPr>
            <a:xfrm>
              <a:off x="333023" y="1614311"/>
              <a:ext cx="1027289" cy="1004711"/>
            </a:xfrm>
            <a:prstGeom prst="mathMultiply">
              <a:avLst>
                <a:gd name="adj1" fmla="val 2127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5CBFB16-587B-37FC-3414-59CB0ECDF71E}"/>
                </a:ext>
              </a:extLst>
            </p:cNvPr>
            <p:cNvSpPr txBox="1"/>
            <p:nvPr/>
          </p:nvSpPr>
          <p:spPr>
            <a:xfrm>
              <a:off x="1360312" y="1834444"/>
              <a:ext cx="6182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rgbClr val="C00000"/>
                  </a:solidFill>
                  <a:latin typeface="华康POP1体W5" panose="040B0509000000000000" pitchFamily="81" charset="-128"/>
                  <a:ea typeface="华康POP1体W5" panose="040B0509000000000000" pitchFamily="81" charset="-128"/>
                </a:rPr>
                <a:t>成绩低谷区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284062F-D5EF-7F21-66C9-E93742FEF098}"/>
              </a:ext>
            </a:extLst>
          </p:cNvPr>
          <p:cNvGrpSpPr/>
          <p:nvPr/>
        </p:nvGrpSpPr>
        <p:grpSpPr>
          <a:xfrm>
            <a:off x="6105188" y="3990622"/>
            <a:ext cx="7209395" cy="1004711"/>
            <a:chOff x="333023" y="1614311"/>
            <a:chExt cx="7209395" cy="1004711"/>
          </a:xfrm>
        </p:grpSpPr>
        <p:sp>
          <p:nvSpPr>
            <p:cNvPr id="19" name="乘号 18">
              <a:extLst>
                <a:ext uri="{FF2B5EF4-FFF2-40B4-BE49-F238E27FC236}">
                  <a16:creationId xmlns:a16="http://schemas.microsoft.com/office/drawing/2014/main" id="{66A33B2E-CE5E-6D61-249B-BAEF6C4D6EFA}"/>
                </a:ext>
              </a:extLst>
            </p:cNvPr>
            <p:cNvSpPr/>
            <p:nvPr/>
          </p:nvSpPr>
          <p:spPr>
            <a:xfrm>
              <a:off x="333023" y="1614311"/>
              <a:ext cx="1027289" cy="1004711"/>
            </a:xfrm>
            <a:prstGeom prst="mathMultiply">
              <a:avLst>
                <a:gd name="adj1" fmla="val 2127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2E42659-114A-12B2-252F-F00DBAF293D6}"/>
                </a:ext>
              </a:extLst>
            </p:cNvPr>
            <p:cNvSpPr txBox="1"/>
            <p:nvPr/>
          </p:nvSpPr>
          <p:spPr>
            <a:xfrm>
              <a:off x="1360312" y="1834444"/>
              <a:ext cx="6182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rgbClr val="C00000"/>
                  </a:solidFill>
                  <a:latin typeface="华康POP1体W5" panose="040B0509000000000000" pitchFamily="81" charset="-128"/>
                  <a:ea typeface="华康POP1体W5" panose="040B0509000000000000" pitchFamily="81" charset="-128"/>
                </a:rPr>
                <a:t>氛围松散区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4516AB0-F745-B68B-77D8-144906FEF410}"/>
              </a:ext>
            </a:extLst>
          </p:cNvPr>
          <p:cNvGrpSpPr/>
          <p:nvPr/>
        </p:nvGrpSpPr>
        <p:grpSpPr>
          <a:xfrm>
            <a:off x="3194757" y="2771422"/>
            <a:ext cx="7209395" cy="1004711"/>
            <a:chOff x="333023" y="1614311"/>
            <a:chExt cx="7209395" cy="1004711"/>
          </a:xfrm>
        </p:grpSpPr>
        <p:sp>
          <p:nvSpPr>
            <p:cNvPr id="35" name="乘号 34">
              <a:extLst>
                <a:ext uri="{FF2B5EF4-FFF2-40B4-BE49-F238E27FC236}">
                  <a16:creationId xmlns:a16="http://schemas.microsoft.com/office/drawing/2014/main" id="{51B1094D-0AD0-B03C-9EB1-9A7B4C2A8BCA}"/>
                </a:ext>
              </a:extLst>
            </p:cNvPr>
            <p:cNvSpPr/>
            <p:nvPr/>
          </p:nvSpPr>
          <p:spPr>
            <a:xfrm>
              <a:off x="333023" y="1614311"/>
              <a:ext cx="1027289" cy="1004711"/>
            </a:xfrm>
            <a:prstGeom prst="mathMultiply">
              <a:avLst>
                <a:gd name="adj1" fmla="val 2127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487D6253-1BDB-F474-53F4-90B598A1C6BE}"/>
                </a:ext>
              </a:extLst>
            </p:cNvPr>
            <p:cNvSpPr txBox="1"/>
            <p:nvPr/>
          </p:nvSpPr>
          <p:spPr>
            <a:xfrm>
              <a:off x="1360312" y="1834444"/>
              <a:ext cx="6182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rgbClr val="C00000"/>
                  </a:solidFill>
                  <a:latin typeface="华康POP1体W5" panose="040B0509000000000000" pitchFamily="81" charset="-128"/>
                  <a:ea typeface="华康POP1体W5" panose="040B0509000000000000" pitchFamily="81" charset="-128"/>
                </a:rPr>
                <a:t>动力倦怠区</a:t>
              </a: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C9E09792-D43D-AE46-4C53-AFDB6D19634E}"/>
              </a:ext>
            </a:extLst>
          </p:cNvPr>
          <p:cNvSpPr txBox="1"/>
          <p:nvPr/>
        </p:nvSpPr>
        <p:spPr>
          <a:xfrm>
            <a:off x="1844040" y="7155180"/>
            <a:ext cx="7833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	</a:t>
            </a:r>
            <a:r>
              <a:rPr lang="zh-CN" altLang="en-US" sz="3200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均分较年级徘徊不定甚至更低，高分段竞争力不足</a:t>
            </a:r>
          </a:p>
        </p:txBody>
      </p:sp>
    </p:spTree>
    <p:extLst>
      <p:ext uri="{BB962C8B-B14F-4D97-AF65-F5344CB8AC3E}">
        <p14:creationId xmlns:p14="http://schemas.microsoft.com/office/powerpoint/2010/main" val="168664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771C50-7D5E-4650-AD46-FA95FC951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BD5FAACE-726A-3494-C898-C359646C9A8F}"/>
              </a:ext>
            </a:extLst>
          </p:cNvPr>
          <p:cNvSpPr txBox="1"/>
          <p:nvPr/>
        </p:nvSpPr>
        <p:spPr>
          <a:xfrm>
            <a:off x="333023" y="217705"/>
            <a:ext cx="7429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定位：我们此刻在何处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？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C33C86F-1714-054B-93FC-9CF1429782C4}"/>
              </a:ext>
            </a:extLst>
          </p:cNvPr>
          <p:cNvGrpSpPr/>
          <p:nvPr/>
        </p:nvGrpSpPr>
        <p:grpSpPr>
          <a:xfrm>
            <a:off x="333023" y="1614311"/>
            <a:ext cx="7209395" cy="1004711"/>
            <a:chOff x="333023" y="1614311"/>
            <a:chExt cx="7209395" cy="1004711"/>
          </a:xfrm>
        </p:grpSpPr>
        <p:sp>
          <p:nvSpPr>
            <p:cNvPr id="15" name="乘号 14">
              <a:extLst>
                <a:ext uri="{FF2B5EF4-FFF2-40B4-BE49-F238E27FC236}">
                  <a16:creationId xmlns:a16="http://schemas.microsoft.com/office/drawing/2014/main" id="{CA27B909-6DF8-AA13-C2BE-B182F714FBE7}"/>
                </a:ext>
              </a:extLst>
            </p:cNvPr>
            <p:cNvSpPr/>
            <p:nvPr/>
          </p:nvSpPr>
          <p:spPr>
            <a:xfrm>
              <a:off x="333023" y="1614311"/>
              <a:ext cx="1027289" cy="1004711"/>
            </a:xfrm>
            <a:prstGeom prst="mathMultiply">
              <a:avLst>
                <a:gd name="adj1" fmla="val 2127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EB5A602-556E-9388-80B6-C332D29D7842}"/>
                </a:ext>
              </a:extLst>
            </p:cNvPr>
            <p:cNvSpPr txBox="1"/>
            <p:nvPr/>
          </p:nvSpPr>
          <p:spPr>
            <a:xfrm>
              <a:off x="1360312" y="1834444"/>
              <a:ext cx="6182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康POP1体W5" panose="040B0509000000000000" pitchFamily="81" charset="-128"/>
                  <a:ea typeface="华康POP1体W5" panose="040B0509000000000000" pitchFamily="81" charset="-128"/>
                  <a:cs typeface="+mn-cs"/>
                </a:rPr>
                <a:t>成绩低谷区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248FC99-D90A-63E1-0105-5BAF484A788D}"/>
              </a:ext>
            </a:extLst>
          </p:cNvPr>
          <p:cNvGrpSpPr/>
          <p:nvPr/>
        </p:nvGrpSpPr>
        <p:grpSpPr>
          <a:xfrm>
            <a:off x="12285008" y="3990622"/>
            <a:ext cx="7209395" cy="1004711"/>
            <a:chOff x="333023" y="1614311"/>
            <a:chExt cx="7209395" cy="1004711"/>
          </a:xfrm>
        </p:grpSpPr>
        <p:sp>
          <p:nvSpPr>
            <p:cNvPr id="19" name="乘号 18">
              <a:extLst>
                <a:ext uri="{FF2B5EF4-FFF2-40B4-BE49-F238E27FC236}">
                  <a16:creationId xmlns:a16="http://schemas.microsoft.com/office/drawing/2014/main" id="{2BADFFD0-ED93-11B3-14A1-5B9241582CE7}"/>
                </a:ext>
              </a:extLst>
            </p:cNvPr>
            <p:cNvSpPr/>
            <p:nvPr/>
          </p:nvSpPr>
          <p:spPr>
            <a:xfrm>
              <a:off x="333023" y="1614311"/>
              <a:ext cx="1027289" cy="1004711"/>
            </a:xfrm>
            <a:prstGeom prst="mathMultiply">
              <a:avLst>
                <a:gd name="adj1" fmla="val 2127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2618B77-B805-0F10-C798-DB944AD91B0B}"/>
                </a:ext>
              </a:extLst>
            </p:cNvPr>
            <p:cNvSpPr txBox="1"/>
            <p:nvPr/>
          </p:nvSpPr>
          <p:spPr>
            <a:xfrm>
              <a:off x="1360312" y="1834444"/>
              <a:ext cx="6182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康POP1体W5" panose="040B0509000000000000" pitchFamily="81" charset="-128"/>
                  <a:ea typeface="华康POP1体W5" panose="040B0509000000000000" pitchFamily="81" charset="-128"/>
                  <a:cs typeface="+mn-cs"/>
                </a:rPr>
                <a:t>氛围松散区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E05D528-45BB-9C6D-5C10-95A85975EEC4}"/>
              </a:ext>
            </a:extLst>
          </p:cNvPr>
          <p:cNvGrpSpPr/>
          <p:nvPr/>
        </p:nvGrpSpPr>
        <p:grpSpPr>
          <a:xfrm>
            <a:off x="-3861363" y="2771422"/>
            <a:ext cx="7209395" cy="1004711"/>
            <a:chOff x="333023" y="1614311"/>
            <a:chExt cx="7209395" cy="1004711"/>
          </a:xfrm>
        </p:grpSpPr>
        <p:sp>
          <p:nvSpPr>
            <p:cNvPr id="35" name="乘号 34">
              <a:extLst>
                <a:ext uri="{FF2B5EF4-FFF2-40B4-BE49-F238E27FC236}">
                  <a16:creationId xmlns:a16="http://schemas.microsoft.com/office/drawing/2014/main" id="{5F137307-71C1-F35B-FBC6-B58D657534E1}"/>
                </a:ext>
              </a:extLst>
            </p:cNvPr>
            <p:cNvSpPr/>
            <p:nvPr/>
          </p:nvSpPr>
          <p:spPr>
            <a:xfrm>
              <a:off x="333023" y="1614311"/>
              <a:ext cx="1027289" cy="1004711"/>
            </a:xfrm>
            <a:prstGeom prst="mathMultiply">
              <a:avLst>
                <a:gd name="adj1" fmla="val 2127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07051D1A-9175-7406-9C19-F78D8D08778F}"/>
                </a:ext>
              </a:extLst>
            </p:cNvPr>
            <p:cNvSpPr txBox="1"/>
            <p:nvPr/>
          </p:nvSpPr>
          <p:spPr>
            <a:xfrm>
              <a:off x="1360312" y="1834444"/>
              <a:ext cx="6182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康POP1体W5" panose="040B0509000000000000" pitchFamily="81" charset="-128"/>
                  <a:ea typeface="华康POP1体W5" panose="040B0509000000000000" pitchFamily="81" charset="-128"/>
                  <a:cs typeface="+mn-cs"/>
                </a:rPr>
                <a:t>动力倦怠区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4F19519C-B967-4D25-9B5B-11CBFDF7F1CD}"/>
              </a:ext>
            </a:extLst>
          </p:cNvPr>
          <p:cNvSpPr txBox="1"/>
          <p:nvPr/>
        </p:nvSpPr>
        <p:spPr>
          <a:xfrm>
            <a:off x="1844040" y="2842260"/>
            <a:ext cx="7833360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	</a:t>
            </a:r>
            <a:r>
              <a:rPr lang="zh-CN" altLang="en-US" sz="3200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均分较年级徘徊不定甚至更低，高分段竞争力不足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EE28EEF-3EBF-F451-39BB-069BC3D13DEE}"/>
              </a:ext>
            </a:extLst>
          </p:cNvPr>
          <p:cNvGrpSpPr/>
          <p:nvPr/>
        </p:nvGrpSpPr>
        <p:grpSpPr>
          <a:xfrm>
            <a:off x="-3868983" y="1636042"/>
            <a:ext cx="7209395" cy="1004711"/>
            <a:chOff x="333023" y="1614311"/>
            <a:chExt cx="7209395" cy="1004711"/>
          </a:xfrm>
        </p:grpSpPr>
        <p:sp>
          <p:nvSpPr>
            <p:cNvPr id="4" name="乘号 3">
              <a:extLst>
                <a:ext uri="{FF2B5EF4-FFF2-40B4-BE49-F238E27FC236}">
                  <a16:creationId xmlns:a16="http://schemas.microsoft.com/office/drawing/2014/main" id="{9DC6A6E2-3983-F9FB-0A7D-83384ED29F05}"/>
                </a:ext>
              </a:extLst>
            </p:cNvPr>
            <p:cNvSpPr/>
            <p:nvPr/>
          </p:nvSpPr>
          <p:spPr>
            <a:xfrm>
              <a:off x="333023" y="1614311"/>
              <a:ext cx="1027289" cy="1004711"/>
            </a:xfrm>
            <a:prstGeom prst="mathMultiply">
              <a:avLst>
                <a:gd name="adj1" fmla="val 2127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B5A1A63-2A20-52E1-4E26-39390CB7D58D}"/>
                </a:ext>
              </a:extLst>
            </p:cNvPr>
            <p:cNvSpPr txBox="1"/>
            <p:nvPr/>
          </p:nvSpPr>
          <p:spPr>
            <a:xfrm>
              <a:off x="1360312" y="1834444"/>
              <a:ext cx="6182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康POP1体W5" panose="040B0509000000000000" pitchFamily="81" charset="-128"/>
                  <a:ea typeface="华康POP1体W5" panose="040B0509000000000000" pitchFamily="81" charset="-128"/>
                  <a:cs typeface="+mn-cs"/>
                </a:rPr>
                <a:t>动力倦怠区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B77029A-AD15-E69C-D9CA-0B3695F632BB}"/>
              </a:ext>
            </a:extLst>
          </p:cNvPr>
          <p:cNvSpPr txBox="1"/>
          <p:nvPr/>
        </p:nvSpPr>
        <p:spPr>
          <a:xfrm>
            <a:off x="1844040" y="7155180"/>
            <a:ext cx="7833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	</a:t>
            </a:r>
            <a:r>
              <a:rPr lang="zh-CN" altLang="en-US" sz="3200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外部推力大于内部驱力，“推一下，动一下”成为常态</a:t>
            </a:r>
          </a:p>
        </p:txBody>
      </p:sp>
    </p:spTree>
    <p:extLst>
      <p:ext uri="{BB962C8B-B14F-4D97-AF65-F5344CB8AC3E}">
        <p14:creationId xmlns:p14="http://schemas.microsoft.com/office/powerpoint/2010/main" val="471967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1706B9-57F3-FF61-593C-F55A2551C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D4AEF8E4-FD56-1F83-911B-96C1B8C434B5}"/>
              </a:ext>
            </a:extLst>
          </p:cNvPr>
          <p:cNvSpPr txBox="1"/>
          <p:nvPr/>
        </p:nvSpPr>
        <p:spPr>
          <a:xfrm>
            <a:off x="333023" y="217705"/>
            <a:ext cx="7429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定位：我们此刻在何处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？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ABBA2B-5D8F-33E2-19CC-3837520FFEF8}"/>
              </a:ext>
            </a:extLst>
          </p:cNvPr>
          <p:cNvGrpSpPr/>
          <p:nvPr/>
        </p:nvGrpSpPr>
        <p:grpSpPr>
          <a:xfrm>
            <a:off x="-3857977" y="1614311"/>
            <a:ext cx="7209395" cy="1004711"/>
            <a:chOff x="333023" y="1614311"/>
            <a:chExt cx="7209395" cy="1004711"/>
          </a:xfrm>
        </p:grpSpPr>
        <p:sp>
          <p:nvSpPr>
            <p:cNvPr id="15" name="乘号 14">
              <a:extLst>
                <a:ext uri="{FF2B5EF4-FFF2-40B4-BE49-F238E27FC236}">
                  <a16:creationId xmlns:a16="http://schemas.microsoft.com/office/drawing/2014/main" id="{79869DD2-061E-34BA-D650-DEDB6FABA475}"/>
                </a:ext>
              </a:extLst>
            </p:cNvPr>
            <p:cNvSpPr/>
            <p:nvPr/>
          </p:nvSpPr>
          <p:spPr>
            <a:xfrm>
              <a:off x="333023" y="1614311"/>
              <a:ext cx="1027289" cy="1004711"/>
            </a:xfrm>
            <a:prstGeom prst="mathMultiply">
              <a:avLst>
                <a:gd name="adj1" fmla="val 2127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C0F6567-3527-BF68-A7C9-E63C47366917}"/>
                </a:ext>
              </a:extLst>
            </p:cNvPr>
            <p:cNvSpPr txBox="1"/>
            <p:nvPr/>
          </p:nvSpPr>
          <p:spPr>
            <a:xfrm>
              <a:off x="1360312" y="1834444"/>
              <a:ext cx="6182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康POP1体W5" panose="040B0509000000000000" pitchFamily="81" charset="-128"/>
                  <a:ea typeface="华康POP1体W5" panose="040B0509000000000000" pitchFamily="81" charset="-128"/>
                  <a:cs typeface="+mn-cs"/>
                </a:rPr>
                <a:t>氛围松散区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05B4790-33D4-6A5F-BAC8-C3E23E284671}"/>
              </a:ext>
            </a:extLst>
          </p:cNvPr>
          <p:cNvGrpSpPr/>
          <p:nvPr/>
        </p:nvGrpSpPr>
        <p:grpSpPr>
          <a:xfrm>
            <a:off x="12285008" y="3990622"/>
            <a:ext cx="7209395" cy="1004711"/>
            <a:chOff x="333023" y="1614311"/>
            <a:chExt cx="7209395" cy="1004711"/>
          </a:xfrm>
        </p:grpSpPr>
        <p:sp>
          <p:nvSpPr>
            <p:cNvPr id="19" name="乘号 18">
              <a:extLst>
                <a:ext uri="{FF2B5EF4-FFF2-40B4-BE49-F238E27FC236}">
                  <a16:creationId xmlns:a16="http://schemas.microsoft.com/office/drawing/2014/main" id="{A1A71248-F3FA-2BC1-E189-F23A960A04CC}"/>
                </a:ext>
              </a:extLst>
            </p:cNvPr>
            <p:cNvSpPr/>
            <p:nvPr/>
          </p:nvSpPr>
          <p:spPr>
            <a:xfrm>
              <a:off x="333023" y="1614311"/>
              <a:ext cx="1027289" cy="1004711"/>
            </a:xfrm>
            <a:prstGeom prst="mathMultiply">
              <a:avLst>
                <a:gd name="adj1" fmla="val 2127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3E3A0F1-7ADD-CDBA-4065-FC083992D33D}"/>
                </a:ext>
              </a:extLst>
            </p:cNvPr>
            <p:cNvSpPr txBox="1"/>
            <p:nvPr/>
          </p:nvSpPr>
          <p:spPr>
            <a:xfrm>
              <a:off x="1360312" y="1834444"/>
              <a:ext cx="6182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康POP1体W5" panose="040B0509000000000000" pitchFamily="81" charset="-128"/>
                  <a:ea typeface="华康POP1体W5" panose="040B0509000000000000" pitchFamily="81" charset="-128"/>
                  <a:cs typeface="+mn-cs"/>
                </a:rPr>
                <a:t>氛围松散区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49B08DFE-7685-7815-AD74-9D5CA380FFBF}"/>
              </a:ext>
            </a:extLst>
          </p:cNvPr>
          <p:cNvGrpSpPr/>
          <p:nvPr/>
        </p:nvGrpSpPr>
        <p:grpSpPr>
          <a:xfrm>
            <a:off x="-3861363" y="2771422"/>
            <a:ext cx="7209395" cy="1004711"/>
            <a:chOff x="333023" y="1614311"/>
            <a:chExt cx="7209395" cy="1004711"/>
          </a:xfrm>
        </p:grpSpPr>
        <p:sp>
          <p:nvSpPr>
            <p:cNvPr id="35" name="乘号 34">
              <a:extLst>
                <a:ext uri="{FF2B5EF4-FFF2-40B4-BE49-F238E27FC236}">
                  <a16:creationId xmlns:a16="http://schemas.microsoft.com/office/drawing/2014/main" id="{23348199-6443-384B-C2A7-C432568538CC}"/>
                </a:ext>
              </a:extLst>
            </p:cNvPr>
            <p:cNvSpPr/>
            <p:nvPr/>
          </p:nvSpPr>
          <p:spPr>
            <a:xfrm>
              <a:off x="333023" y="1614311"/>
              <a:ext cx="1027289" cy="1004711"/>
            </a:xfrm>
            <a:prstGeom prst="mathMultiply">
              <a:avLst>
                <a:gd name="adj1" fmla="val 2127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4FEC515C-7E99-7C1A-1B61-FFBF25029B93}"/>
                </a:ext>
              </a:extLst>
            </p:cNvPr>
            <p:cNvSpPr txBox="1"/>
            <p:nvPr/>
          </p:nvSpPr>
          <p:spPr>
            <a:xfrm>
              <a:off x="1360312" y="1834444"/>
              <a:ext cx="6182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康POP1体W5" panose="040B0509000000000000" pitchFamily="81" charset="-128"/>
                  <a:ea typeface="华康POP1体W5" panose="040B0509000000000000" pitchFamily="81" charset="-128"/>
                  <a:cs typeface="+mn-cs"/>
                </a:rPr>
                <a:t>动力倦怠区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2698FF8F-CE22-328E-8861-CBDE4D8FDDF4}"/>
              </a:ext>
            </a:extLst>
          </p:cNvPr>
          <p:cNvSpPr txBox="1"/>
          <p:nvPr/>
        </p:nvSpPr>
        <p:spPr>
          <a:xfrm>
            <a:off x="12633960" y="2842260"/>
            <a:ext cx="7833360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	</a:t>
            </a:r>
            <a:r>
              <a:rPr lang="zh-CN" altLang="en-US" sz="3200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均分较年级徘徊不定甚至更低，高分段竞争力不足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A28EB0E-8972-0CE5-E65F-7D7537DB6C29}"/>
              </a:ext>
            </a:extLst>
          </p:cNvPr>
          <p:cNvGrpSpPr/>
          <p:nvPr/>
        </p:nvGrpSpPr>
        <p:grpSpPr>
          <a:xfrm>
            <a:off x="344877" y="1552222"/>
            <a:ext cx="7209395" cy="1004711"/>
            <a:chOff x="333023" y="1614311"/>
            <a:chExt cx="7209395" cy="1004711"/>
          </a:xfrm>
        </p:grpSpPr>
        <p:sp>
          <p:nvSpPr>
            <p:cNvPr id="4" name="乘号 3">
              <a:extLst>
                <a:ext uri="{FF2B5EF4-FFF2-40B4-BE49-F238E27FC236}">
                  <a16:creationId xmlns:a16="http://schemas.microsoft.com/office/drawing/2014/main" id="{65C0BCBF-3EF3-92C6-DFC3-8406BDB6F079}"/>
                </a:ext>
              </a:extLst>
            </p:cNvPr>
            <p:cNvSpPr/>
            <p:nvPr/>
          </p:nvSpPr>
          <p:spPr>
            <a:xfrm>
              <a:off x="333023" y="1614311"/>
              <a:ext cx="1027289" cy="1004711"/>
            </a:xfrm>
            <a:prstGeom prst="mathMultiply">
              <a:avLst>
                <a:gd name="adj1" fmla="val 2127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585971D-8660-90A8-C197-1330F2FD0B9F}"/>
                </a:ext>
              </a:extLst>
            </p:cNvPr>
            <p:cNvSpPr txBox="1"/>
            <p:nvPr/>
          </p:nvSpPr>
          <p:spPr>
            <a:xfrm>
              <a:off x="1360312" y="1834444"/>
              <a:ext cx="6182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康POP1体W5" panose="040B0509000000000000" pitchFamily="81" charset="-128"/>
                  <a:ea typeface="华康POP1体W5" panose="040B0509000000000000" pitchFamily="81" charset="-128"/>
                  <a:cs typeface="+mn-cs"/>
                </a:rPr>
                <a:t>动力倦怠区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3A5151D0-FB0D-9CFF-7750-69EFE0595E52}"/>
              </a:ext>
            </a:extLst>
          </p:cNvPr>
          <p:cNvSpPr txBox="1"/>
          <p:nvPr/>
        </p:nvSpPr>
        <p:spPr>
          <a:xfrm>
            <a:off x="1844040" y="2849880"/>
            <a:ext cx="7833360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	</a:t>
            </a:r>
            <a:r>
              <a:rPr lang="zh-CN" altLang="en-US" sz="3200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外部推力大于内部驱力，“推一下，动一下”成为常态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8D0E5C-C6F0-DA46-C17B-0CA5A6F0F591}"/>
              </a:ext>
            </a:extLst>
          </p:cNvPr>
          <p:cNvSpPr txBox="1"/>
          <p:nvPr/>
        </p:nvSpPr>
        <p:spPr>
          <a:xfrm>
            <a:off x="1844040" y="7155180"/>
            <a:ext cx="7833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	</a:t>
            </a:r>
            <a:r>
              <a:rPr lang="zh-CN" altLang="en-US" sz="3200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自习效率有待提升，集体荣誉感还需加快形成</a:t>
            </a:r>
          </a:p>
        </p:txBody>
      </p:sp>
    </p:spTree>
    <p:extLst>
      <p:ext uri="{BB962C8B-B14F-4D97-AF65-F5344CB8AC3E}">
        <p14:creationId xmlns:p14="http://schemas.microsoft.com/office/powerpoint/2010/main" val="1643657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1FDE3A-48C5-629A-7FA6-4A92D956D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B850F41C-DE2F-3D39-CB22-1D5833089315}"/>
              </a:ext>
            </a:extLst>
          </p:cNvPr>
          <p:cNvSpPr txBox="1"/>
          <p:nvPr/>
        </p:nvSpPr>
        <p:spPr>
          <a:xfrm>
            <a:off x="333023" y="217705"/>
            <a:ext cx="7429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定位：我们此刻在何处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？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C51EA7D-E291-7CBE-0915-058EB4425083}"/>
              </a:ext>
            </a:extLst>
          </p:cNvPr>
          <p:cNvGrpSpPr/>
          <p:nvPr/>
        </p:nvGrpSpPr>
        <p:grpSpPr>
          <a:xfrm>
            <a:off x="-3857977" y="1614311"/>
            <a:ext cx="7209395" cy="1004711"/>
            <a:chOff x="333023" y="1614311"/>
            <a:chExt cx="7209395" cy="1004711"/>
          </a:xfrm>
        </p:grpSpPr>
        <p:sp>
          <p:nvSpPr>
            <p:cNvPr id="15" name="乘号 14">
              <a:extLst>
                <a:ext uri="{FF2B5EF4-FFF2-40B4-BE49-F238E27FC236}">
                  <a16:creationId xmlns:a16="http://schemas.microsoft.com/office/drawing/2014/main" id="{EDFDA706-59E7-9ABE-0D93-66A30833223F}"/>
                </a:ext>
              </a:extLst>
            </p:cNvPr>
            <p:cNvSpPr/>
            <p:nvPr/>
          </p:nvSpPr>
          <p:spPr>
            <a:xfrm>
              <a:off x="333023" y="1614311"/>
              <a:ext cx="1027289" cy="1004711"/>
            </a:xfrm>
            <a:prstGeom prst="mathMultiply">
              <a:avLst>
                <a:gd name="adj1" fmla="val 2127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899A299-0439-87BC-51E0-D8DDFD8E6C95}"/>
                </a:ext>
              </a:extLst>
            </p:cNvPr>
            <p:cNvSpPr txBox="1"/>
            <p:nvPr/>
          </p:nvSpPr>
          <p:spPr>
            <a:xfrm>
              <a:off x="1360312" y="1834444"/>
              <a:ext cx="6182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3600" b="1" dirty="0">
                  <a:solidFill>
                    <a:srgbClr val="C00000"/>
                  </a:solidFill>
                  <a:latin typeface="华康POP1体W5" panose="040B0509000000000000" pitchFamily="81" charset="-128"/>
                  <a:ea typeface="华康POP1体W5" panose="040B0509000000000000" pitchFamily="81" charset="-128"/>
                </a:rPr>
                <a:t>动力倦怠区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352E506-7C87-6A82-AE77-117F65354A99}"/>
              </a:ext>
            </a:extLst>
          </p:cNvPr>
          <p:cNvGrpSpPr/>
          <p:nvPr/>
        </p:nvGrpSpPr>
        <p:grpSpPr>
          <a:xfrm>
            <a:off x="12285008" y="3990622"/>
            <a:ext cx="7209395" cy="1004711"/>
            <a:chOff x="333023" y="1614311"/>
            <a:chExt cx="7209395" cy="1004711"/>
          </a:xfrm>
        </p:grpSpPr>
        <p:sp>
          <p:nvSpPr>
            <p:cNvPr id="19" name="乘号 18">
              <a:extLst>
                <a:ext uri="{FF2B5EF4-FFF2-40B4-BE49-F238E27FC236}">
                  <a16:creationId xmlns:a16="http://schemas.microsoft.com/office/drawing/2014/main" id="{F82147CB-65E1-7339-0FE5-FAD3DB583F41}"/>
                </a:ext>
              </a:extLst>
            </p:cNvPr>
            <p:cNvSpPr/>
            <p:nvPr/>
          </p:nvSpPr>
          <p:spPr>
            <a:xfrm>
              <a:off x="333023" y="1614311"/>
              <a:ext cx="1027289" cy="1004711"/>
            </a:xfrm>
            <a:prstGeom prst="mathMultiply">
              <a:avLst>
                <a:gd name="adj1" fmla="val 2127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0AD9133-7DDC-F28C-9C5C-E25C880D148F}"/>
                </a:ext>
              </a:extLst>
            </p:cNvPr>
            <p:cNvSpPr txBox="1"/>
            <p:nvPr/>
          </p:nvSpPr>
          <p:spPr>
            <a:xfrm>
              <a:off x="1360312" y="1834444"/>
              <a:ext cx="6182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康POP1体W5" panose="040B0509000000000000" pitchFamily="81" charset="-128"/>
                  <a:ea typeface="华康POP1体W5" panose="040B0509000000000000" pitchFamily="81" charset="-128"/>
                  <a:cs typeface="+mn-cs"/>
                </a:rPr>
                <a:t>氛围松散区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0C772F7D-C022-0001-2E94-F3809C59CEC9}"/>
              </a:ext>
            </a:extLst>
          </p:cNvPr>
          <p:cNvGrpSpPr/>
          <p:nvPr/>
        </p:nvGrpSpPr>
        <p:grpSpPr>
          <a:xfrm>
            <a:off x="-3861363" y="2771422"/>
            <a:ext cx="7209395" cy="1004711"/>
            <a:chOff x="333023" y="1614311"/>
            <a:chExt cx="7209395" cy="1004711"/>
          </a:xfrm>
        </p:grpSpPr>
        <p:sp>
          <p:nvSpPr>
            <p:cNvPr id="35" name="乘号 34">
              <a:extLst>
                <a:ext uri="{FF2B5EF4-FFF2-40B4-BE49-F238E27FC236}">
                  <a16:creationId xmlns:a16="http://schemas.microsoft.com/office/drawing/2014/main" id="{0BD213A9-8B02-E9B1-C72C-DC5E624993CA}"/>
                </a:ext>
              </a:extLst>
            </p:cNvPr>
            <p:cNvSpPr/>
            <p:nvPr/>
          </p:nvSpPr>
          <p:spPr>
            <a:xfrm>
              <a:off x="333023" y="1614311"/>
              <a:ext cx="1027289" cy="1004711"/>
            </a:xfrm>
            <a:prstGeom prst="mathMultiply">
              <a:avLst>
                <a:gd name="adj1" fmla="val 2127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617CC504-2886-8DBC-E44E-9A690665D4B6}"/>
                </a:ext>
              </a:extLst>
            </p:cNvPr>
            <p:cNvSpPr txBox="1"/>
            <p:nvPr/>
          </p:nvSpPr>
          <p:spPr>
            <a:xfrm>
              <a:off x="1360312" y="1834444"/>
              <a:ext cx="6182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康POP1体W5" panose="040B0509000000000000" pitchFamily="81" charset="-128"/>
                  <a:ea typeface="华康POP1体W5" panose="040B0509000000000000" pitchFamily="81" charset="-128"/>
                  <a:cs typeface="+mn-cs"/>
                </a:rPr>
                <a:t>动力倦怠区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1CF7569B-DD42-390D-EECA-1CB5CD8F8FB7}"/>
              </a:ext>
            </a:extLst>
          </p:cNvPr>
          <p:cNvGrpSpPr/>
          <p:nvPr/>
        </p:nvGrpSpPr>
        <p:grpSpPr>
          <a:xfrm>
            <a:off x="344877" y="1552222"/>
            <a:ext cx="7209395" cy="1004711"/>
            <a:chOff x="333023" y="1614311"/>
            <a:chExt cx="7209395" cy="1004711"/>
          </a:xfrm>
        </p:grpSpPr>
        <p:sp>
          <p:nvSpPr>
            <p:cNvPr id="4" name="乘号 3">
              <a:extLst>
                <a:ext uri="{FF2B5EF4-FFF2-40B4-BE49-F238E27FC236}">
                  <a16:creationId xmlns:a16="http://schemas.microsoft.com/office/drawing/2014/main" id="{B654966E-FA93-B1E2-75D0-9E5BFC070BB0}"/>
                </a:ext>
              </a:extLst>
            </p:cNvPr>
            <p:cNvSpPr/>
            <p:nvPr/>
          </p:nvSpPr>
          <p:spPr>
            <a:xfrm>
              <a:off x="333023" y="1614311"/>
              <a:ext cx="1027289" cy="1004711"/>
            </a:xfrm>
            <a:prstGeom prst="mathMultiply">
              <a:avLst>
                <a:gd name="adj1" fmla="val 2127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EF31B371-F594-4646-ACBC-8E60E182817C}"/>
                </a:ext>
              </a:extLst>
            </p:cNvPr>
            <p:cNvSpPr txBox="1"/>
            <p:nvPr/>
          </p:nvSpPr>
          <p:spPr>
            <a:xfrm>
              <a:off x="1360312" y="1834444"/>
              <a:ext cx="6182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3600" b="1" dirty="0">
                  <a:solidFill>
                    <a:srgbClr val="C00000"/>
                  </a:solidFill>
                  <a:latin typeface="华康POP1体W5" panose="040B0509000000000000" pitchFamily="81" charset="-128"/>
                  <a:ea typeface="华康POP1体W5" panose="040B0509000000000000" pitchFamily="81" charset="-128"/>
                </a:rPr>
                <a:t>氛围松散区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康POP1体W5" panose="040B0509000000000000" pitchFamily="81" charset="-128"/>
                <a:ea typeface="华康POP1体W5" panose="040B0509000000000000" pitchFamily="81" charset="-128"/>
                <a:cs typeface="+mn-cs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B2C96501-2094-61F9-2935-2F50D5D5C661}"/>
              </a:ext>
            </a:extLst>
          </p:cNvPr>
          <p:cNvSpPr txBox="1"/>
          <p:nvPr/>
        </p:nvSpPr>
        <p:spPr>
          <a:xfrm>
            <a:off x="12390120" y="2849880"/>
            <a:ext cx="7833360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	</a:t>
            </a:r>
            <a:r>
              <a:rPr lang="zh-CN" altLang="en-US" sz="3200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外部推力大于内部驱力，“推一下，动一下”成为常态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6607FA0-2037-B26C-F1C7-ACB5F0A5F73B}"/>
              </a:ext>
            </a:extLst>
          </p:cNvPr>
          <p:cNvSpPr txBox="1"/>
          <p:nvPr/>
        </p:nvSpPr>
        <p:spPr>
          <a:xfrm>
            <a:off x="1844040" y="2842260"/>
            <a:ext cx="7833360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	</a:t>
            </a:r>
            <a:r>
              <a:rPr lang="zh-CN" altLang="en-US" sz="3200" dirty="0">
                <a:latin typeface="华康POP1体W5" panose="040B0509000000000000" pitchFamily="81" charset="-128"/>
                <a:ea typeface="华康POP1体W5" panose="040B0509000000000000" pitchFamily="81" charset="-128"/>
              </a:rPr>
              <a:t>自习效率有待提升，集体荣誉感还需加快形成</a:t>
            </a:r>
          </a:p>
        </p:txBody>
      </p:sp>
    </p:spTree>
    <p:extLst>
      <p:ext uri="{BB962C8B-B14F-4D97-AF65-F5344CB8AC3E}">
        <p14:creationId xmlns:p14="http://schemas.microsoft.com/office/powerpoint/2010/main" val="1276020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64CB0577-44E2-445D-B0E1-4AAF04250B0C}"/>
              </a:ext>
            </a:extLst>
          </p:cNvPr>
          <p:cNvSpPr txBox="1"/>
          <p:nvPr/>
        </p:nvSpPr>
        <p:spPr>
          <a:xfrm>
            <a:off x="1056921" y="2212202"/>
            <a:ext cx="66012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      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当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外部的督促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成为主旋律，我们如何找回对知识本身的好奇心和为自己负责的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原始内驱力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？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ADE3FD-E197-4FE3-A7A3-B7026ADC539D}"/>
              </a:ext>
            </a:extLst>
          </p:cNvPr>
          <p:cNvSpPr txBox="1"/>
          <p:nvPr/>
        </p:nvSpPr>
        <p:spPr>
          <a:xfrm>
            <a:off x="1048588" y="3568148"/>
            <a:ext cx="66012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    在“想考好大学”的宏大目标，与“今天该做什么”的日常行动之间，是否存在一条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清晰可行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的路径？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94AFA6A-B9C0-4112-8B95-4470C5D777A0}"/>
              </a:ext>
            </a:extLst>
          </p:cNvPr>
          <p:cNvSpPr txBox="1"/>
          <p:nvPr/>
        </p:nvSpPr>
        <p:spPr>
          <a:xfrm>
            <a:off x="1048588" y="1807837"/>
            <a:ext cx="201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chemeClr val="accent5"/>
                </a:solidFill>
                <a:latin typeface="华康POP1体W5" panose="040B0509000000000000" pitchFamily="81" charset="-128"/>
                <a:ea typeface="华康POP1体W5" panose="040B0509000000000000" pitchFamily="81" charset="-128"/>
                <a:cs typeface="字魂105号-简雅黑" panose="00000500000000000000" pitchFamily="2" charset="-122"/>
              </a:rPr>
              <a:t>驱动力之问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957AB94-BC57-4724-A80E-9BAD266108F1}"/>
              </a:ext>
            </a:extLst>
          </p:cNvPr>
          <p:cNvSpPr txBox="1"/>
          <p:nvPr/>
        </p:nvSpPr>
        <p:spPr>
          <a:xfrm>
            <a:off x="1044308" y="3159469"/>
            <a:ext cx="201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chemeClr val="accent5"/>
                </a:solidFill>
                <a:latin typeface="华康POP1体W5" panose="040B0509000000000000" pitchFamily="81" charset="-128"/>
                <a:ea typeface="华康POP1体W5" panose="040B0509000000000000" pitchFamily="81" charset="-128"/>
                <a:cs typeface="字魂105号-简雅黑" panose="00000500000000000000" pitchFamily="2" charset="-122"/>
              </a:rPr>
              <a:t>方法论之问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B08936C-D6FE-43D5-AAE2-4BACACCBEA2C}"/>
              </a:ext>
            </a:extLst>
          </p:cNvPr>
          <p:cNvSpPr txBox="1"/>
          <p:nvPr/>
        </p:nvSpPr>
        <p:spPr>
          <a:xfrm>
            <a:off x="1060850" y="4917725"/>
            <a:ext cx="66012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    在集体生活中，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个人权益与集体利益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存在着什么样的关系？是“水火不容”还是相辅相成？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670B140-7BD4-40E6-81E8-3FAB19279F84}"/>
              </a:ext>
            </a:extLst>
          </p:cNvPr>
          <p:cNvSpPr txBox="1"/>
          <p:nvPr/>
        </p:nvSpPr>
        <p:spPr>
          <a:xfrm>
            <a:off x="1052517" y="4513360"/>
            <a:ext cx="201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chemeClr val="accent5"/>
                </a:solidFill>
                <a:latin typeface="华康POP1体W5" panose="040B0509000000000000" pitchFamily="81" charset="-128"/>
                <a:ea typeface="华康POP1体W5" panose="040B0509000000000000" pitchFamily="81" charset="-128"/>
                <a:cs typeface="字魂105号-简雅黑" panose="00000500000000000000" pitchFamily="2" charset="-122"/>
              </a:rPr>
              <a:t>凝聚力之问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D2BB052-25F2-07F0-58E0-DA20D45C0DF6}"/>
              </a:ext>
            </a:extLst>
          </p:cNvPr>
          <p:cNvSpPr txBox="1"/>
          <p:nvPr/>
        </p:nvSpPr>
        <p:spPr>
          <a:xfrm>
            <a:off x="333023" y="217705"/>
            <a:ext cx="7429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归因：问题出在哪里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77901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40" grpId="0"/>
      <p:bldP spid="4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FCC5E7-37FD-FE2E-7224-DA39E630A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51D2BA23-E7C1-FCEF-5EE2-4697E24051CB}"/>
              </a:ext>
            </a:extLst>
          </p:cNvPr>
          <p:cNvSpPr txBox="1"/>
          <p:nvPr/>
        </p:nvSpPr>
        <p:spPr>
          <a:xfrm>
            <a:off x="687783" y="906681"/>
            <a:ext cx="66012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      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当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外部的督促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成为主旋律，我们如何找回对知识本身的好奇心和为自己负责的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原始内驱力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字魂105号-简雅黑" panose="00000500000000000000" pitchFamily="2" charset="-122"/>
              </a:rPr>
              <a:t>？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F8DE363-56C1-C23C-9932-55C8AB6EAA55}"/>
              </a:ext>
            </a:extLst>
          </p:cNvPr>
          <p:cNvSpPr txBox="1"/>
          <p:nvPr/>
        </p:nvSpPr>
        <p:spPr>
          <a:xfrm>
            <a:off x="679450" y="502316"/>
            <a:ext cx="201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chemeClr val="accent5"/>
                </a:solidFill>
                <a:latin typeface="华康POP1体W5" panose="040B0509000000000000" pitchFamily="81" charset="-128"/>
                <a:ea typeface="华康POP1体W5" panose="040B0509000000000000" pitchFamily="81" charset="-128"/>
                <a:cs typeface="字魂105号-简雅黑" panose="00000500000000000000" pitchFamily="2" charset="-122"/>
              </a:rPr>
              <a:t>驱动力之问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7493578-499F-8FC1-EA8C-D4F975AAA729}"/>
              </a:ext>
            </a:extLst>
          </p:cNvPr>
          <p:cNvSpPr txBox="1"/>
          <p:nvPr/>
        </p:nvSpPr>
        <p:spPr>
          <a:xfrm>
            <a:off x="679450" y="1511975"/>
            <a:ext cx="660120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这是关乎我们学习的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根本动机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。是被老师和家长推着走，还是你自己想往前走？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/>
              <a:t>         </a:t>
            </a:r>
            <a:endParaRPr lang="en-US" altLang="zh-CN" dirty="0"/>
          </a:p>
          <a:p>
            <a:r>
              <a:rPr lang="en-US" altLang="zh-CN" dirty="0"/>
              <a:t>      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玛丽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居里（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1867-1934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）是首位两获诺贝尔奖的科学家，她的内驱力源于对科学纯粹的热爱与探索欲。在女性被排斥于科学界的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19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世纪，她靠自学考入巴黎大学。因经济拮据常饿晕在实验室，却写道：“科学的美让我忘记一切艰苦。” 对未知的好奇是她持续研究的核心动力。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1898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年，她在简陋棚屋中熬炼数吨沥青铀矿渣，历时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年发现钋和镭。即使未知放射性危害健康，仍每日工作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15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小时，最终开创放射物理学。她放弃专利，将奖金投入科研，临终前仍在指导实验室。其笔记本至今因辐射无法触碰，象征内驱力铸就的永恒光芒。</a:t>
            </a:r>
          </a:p>
        </p:txBody>
      </p:sp>
      <p:sp>
        <p:nvSpPr>
          <p:cNvPr id="13" name="AutoShape 2" descr="世界上最伟大的女性，为全人类做出贡献，自己却为之付出代价|居里夫人|居里|玛丽·居里_新浪新闻">
            <a:extLst>
              <a:ext uri="{FF2B5EF4-FFF2-40B4-BE49-F238E27FC236}">
                <a16:creationId xmlns:a16="http://schemas.microsoft.com/office/drawing/2014/main" id="{256FA60C-CA81-2181-1BBB-E9A7499CF9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684520C-0DC5-FCB5-8A3B-ABB211828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052" y="1410409"/>
            <a:ext cx="2913516" cy="426578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69394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1681</Words>
  <Application>Microsoft Office PowerPoint</Application>
  <PresentationFormat>宽屏</PresentationFormat>
  <Paragraphs>126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等线</vt:lpstr>
      <vt:lpstr>等线 Light</vt:lpstr>
      <vt:lpstr>华康POP1体W5</vt:lpstr>
      <vt:lpstr>华文隶书</vt:lpstr>
      <vt:lpstr>华文中宋</vt:lpstr>
      <vt:lpstr>楷体</vt:lpstr>
      <vt:lpstr>宋体</vt:lpstr>
      <vt:lpstr>微软雅黑</vt:lpstr>
      <vt:lpstr>字魂105号-简雅黑</vt:lpstr>
      <vt:lpstr>字魂58号-创中黑</vt:lpstr>
      <vt:lpstr>Arial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蓝色抽象曲线</dc:title>
  <dc:creator>第一PPT</dc:creator>
  <cp:keywords>www.1ppt.com</cp:keywords>
  <dc:description>www.1ppt.com</dc:description>
  <cp:lastModifiedBy>宋 宇杰</cp:lastModifiedBy>
  <cp:revision>15</cp:revision>
  <dcterms:created xsi:type="dcterms:W3CDTF">2021-01-27T06:24:05Z</dcterms:created>
  <dcterms:modified xsi:type="dcterms:W3CDTF">2025-11-30T09:19:43Z</dcterms:modified>
</cp:coreProperties>
</file>